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Advent Pro SemiBold"/>
      <p:regular r:id="rId42"/>
      <p:bold r:id="rId43"/>
    </p:embeddedFont>
    <p:embeddedFont>
      <p:font typeface="Roboto"/>
      <p:regular r:id="rId44"/>
      <p:bold r:id="rId45"/>
      <p:italic r:id="rId46"/>
      <p:boldItalic r:id="rId47"/>
    </p:embeddedFont>
    <p:embeddedFont>
      <p:font typeface="Fira Sans Extra Condensed Medium"/>
      <p:regular r:id="rId48"/>
      <p:bold r:id="rId49"/>
      <p:italic r:id="rId50"/>
      <p:boldItalic r:id="rId51"/>
    </p:embeddedFont>
    <p:embeddedFont>
      <p:font typeface="Fira Sans Condensed Medium"/>
      <p:regular r:id="rId52"/>
      <p:bold r:id="rId53"/>
      <p:italic r:id="rId54"/>
      <p:boldItalic r:id="rId55"/>
    </p:embeddedFont>
    <p:embeddedFont>
      <p:font typeface="Maven Pro"/>
      <p:regular r:id="rId56"/>
      <p:bold r:id="rId57"/>
    </p:embeddedFont>
    <p:embeddedFont>
      <p:font typeface="Roboto Condensed"/>
      <p:regular r:id="rId58"/>
      <p:bold r:id="rId59"/>
      <p:italic r:id="rId60"/>
      <p:boldItalic r:id="rId61"/>
    </p:embeddedFont>
    <p:embeddedFont>
      <p:font typeface="Share Tech"/>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AdventProSemiBold-regular.fntdata"/><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font" Target="fonts/AdventProSemiBold-bold.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regular.fntdata"/><Relationship Id="rId47" Type="http://schemas.openxmlformats.org/officeDocument/2006/relationships/font" Target="fonts/Roboto-boldItalic.fntdata"/><Relationship Id="rId49"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hareTech-regular.fntdata"/><Relationship Id="rId61" Type="http://schemas.openxmlformats.org/officeDocument/2006/relationships/font" Target="fonts/RobotoCondensed-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Condense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FiraSansCondensedMedium-bold.fntdata"/><Relationship Id="rId52" Type="http://schemas.openxmlformats.org/officeDocument/2006/relationships/font" Target="fonts/FiraSansCondensedMedium-regular.fntdata"/><Relationship Id="rId11" Type="http://schemas.openxmlformats.org/officeDocument/2006/relationships/slide" Target="slides/slide7.xml"/><Relationship Id="rId55" Type="http://schemas.openxmlformats.org/officeDocument/2006/relationships/font" Target="fonts/FiraSansCondensedMedium-boldItalic.fntdata"/><Relationship Id="rId10" Type="http://schemas.openxmlformats.org/officeDocument/2006/relationships/slide" Target="slides/slide6.xml"/><Relationship Id="rId54" Type="http://schemas.openxmlformats.org/officeDocument/2006/relationships/font" Target="fonts/FiraSansCondensedMedium-italic.fntdata"/><Relationship Id="rId13" Type="http://schemas.openxmlformats.org/officeDocument/2006/relationships/slide" Target="slides/slide9.xml"/><Relationship Id="rId57" Type="http://schemas.openxmlformats.org/officeDocument/2006/relationships/font" Target="fonts/MavenPro-bold.fntdata"/><Relationship Id="rId12" Type="http://schemas.openxmlformats.org/officeDocument/2006/relationships/slide" Target="slides/slide8.xml"/><Relationship Id="rId56" Type="http://schemas.openxmlformats.org/officeDocument/2006/relationships/font" Target="fonts/MavenPro-regular.fntdata"/><Relationship Id="rId15" Type="http://schemas.openxmlformats.org/officeDocument/2006/relationships/slide" Target="slides/slide11.xml"/><Relationship Id="rId59" Type="http://schemas.openxmlformats.org/officeDocument/2006/relationships/font" Target="fonts/RobotoCondensed-bold.fntdata"/><Relationship Id="rId14" Type="http://schemas.openxmlformats.org/officeDocument/2006/relationships/slide" Target="slides/slide10.xml"/><Relationship Id="rId58" Type="http://schemas.openxmlformats.org/officeDocument/2006/relationships/font" Target="fonts/RobotoCondense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0c947b45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0c947b45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a:t>
            </a:r>
            <a:endParaRPr/>
          </a:p>
          <a:p>
            <a:pPr indent="0" lvl="0" marL="0" rtl="0" algn="l">
              <a:spcBef>
                <a:spcPts val="0"/>
              </a:spcBef>
              <a:spcAft>
                <a:spcPts val="0"/>
              </a:spcAft>
              <a:buNone/>
            </a:pPr>
            <a:r>
              <a:rPr lang="en"/>
              <a:t>“What?  To use data science to formulate an educated </a:t>
            </a:r>
            <a:r>
              <a:rPr lang="en"/>
              <a:t>prediction</a:t>
            </a:r>
            <a:r>
              <a:rPr lang="en"/>
              <a:t> on the winner of a </a:t>
            </a:r>
            <a:r>
              <a:rPr lang="en"/>
              <a:t>fight</a:t>
            </a:r>
            <a:r>
              <a:rPr lang="en"/>
              <a:t>”</a:t>
            </a:r>
            <a:endParaRPr/>
          </a:p>
          <a:p>
            <a:pPr indent="0" lvl="0" marL="0" rtl="0" algn="l">
              <a:spcBef>
                <a:spcPts val="0"/>
              </a:spcBef>
              <a:spcAft>
                <a:spcPts val="0"/>
              </a:spcAft>
              <a:buNone/>
            </a:pPr>
            <a:r>
              <a:rPr lang="en"/>
              <a:t>“Why?  </a:t>
            </a:r>
            <a:r>
              <a:rPr lang="en">
                <a:solidFill>
                  <a:schemeClr val="dk1"/>
                </a:solidFill>
              </a:rPr>
              <a:t>Thats easy...</a:t>
            </a:r>
            <a:r>
              <a:rPr lang="en"/>
              <a:t>Because we actually are die-hard fans!”</a:t>
            </a:r>
            <a:endParaRPr/>
          </a:p>
          <a:p>
            <a:pPr indent="0" lvl="0" marL="0" rtl="0" algn="l">
              <a:spcBef>
                <a:spcPts val="0"/>
              </a:spcBef>
              <a:spcAft>
                <a:spcPts val="0"/>
              </a:spcAft>
              <a:buNone/>
            </a:pPr>
            <a:r>
              <a:rPr lang="en"/>
              <a:t>“Where?  UFC provided the fight data via a collection of datasets found in Kaggle”</a:t>
            </a:r>
            <a:endParaRPr/>
          </a:p>
          <a:p>
            <a:pPr indent="0" lvl="0" marL="0" rtl="0" algn="l">
              <a:spcBef>
                <a:spcPts val="0"/>
              </a:spcBef>
              <a:spcAft>
                <a:spcPts val="0"/>
              </a:spcAft>
              <a:buNone/>
            </a:pPr>
            <a:r>
              <a:rPr lang="en"/>
              <a:t>(</a:t>
            </a:r>
            <a:r>
              <a:rPr lang="en">
                <a:solidFill>
                  <a:srgbClr val="FF0000"/>
                </a:solidFill>
              </a:rPr>
              <a:t>CLICK</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“Here are the 5 questions we plan on answering by the end of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What are the top 5 fighter metrics that contribute to winning a UFC match?</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2.  Which of the fighter metrics carry more weight than the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How much do biometric physical factors, i.e. age, height &amp; weight affect the outcome of the match?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Does having a higher rank predict the 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Do the number of win streaks necessarily predict a higher chance of winning?”</a:t>
            </a:r>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cf7aa01a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cf7aa01a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“Handing over to Priti”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Priti: “In order to answer these questions, we decided to use a PostgresSQL database to house our data. For the preprocessing and modeling stages, we utilized Jupyter Notebooks, where we scripted in Python, along with the Pandas and SciKit-Learn libraries.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the analysis and visualizations, we used Google Slides and </a:t>
            </a:r>
            <a:r>
              <a:rPr lang="en"/>
              <a:t>Tableau</a:t>
            </a:r>
            <a:r>
              <a:rPr lang="en"/>
              <a:t> Public.. which you will get a glimpse into later in this presentation. </a:t>
            </a:r>
            <a:r>
              <a:rPr lang="en">
                <a:solidFill>
                  <a:srgbClr val="FF0000"/>
                </a:solidFill>
              </a:rPr>
              <a:t>(CLICK)</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i="1" lang="en"/>
              <a:t>Interactive Elements --</a:t>
            </a:r>
            <a:endParaRPr i="1"/>
          </a:p>
          <a:p>
            <a:pPr indent="0" lvl="0" marL="0" rtl="0" algn="l">
              <a:spcBef>
                <a:spcPts val="0"/>
              </a:spcBef>
              <a:spcAft>
                <a:spcPts val="0"/>
              </a:spcAft>
              <a:buNone/>
            </a:pPr>
            <a:r>
              <a:rPr i="1" lang="en"/>
              <a:t>Chart with label brushing to allow for automatic appearance of an identifying label when cursor hovers over a particular element </a:t>
            </a:r>
            <a:endParaRPr i="1"/>
          </a:p>
          <a:p>
            <a:pPr indent="0" lvl="0" marL="0" rtl="0" algn="l">
              <a:spcBef>
                <a:spcPts val="0"/>
              </a:spcBef>
              <a:spcAft>
                <a:spcPts val="0"/>
              </a:spcAft>
              <a:buNone/>
            </a:pPr>
            <a:r>
              <a:rPr i="1" lang="en"/>
              <a:t>Table with filters to see side by side comparison of </a:t>
            </a:r>
            <a:r>
              <a:rPr i="1" lang="en"/>
              <a:t>fighter</a:t>
            </a:r>
            <a:r>
              <a:rPr i="1" lang="en"/>
              <a:t> features</a:t>
            </a:r>
            <a:endParaRPr i="1"/>
          </a:p>
          <a:p>
            <a:pPr indent="0" lvl="0" marL="0" rtl="0" algn="l">
              <a:spcBef>
                <a:spcPts val="0"/>
              </a:spcBef>
              <a:spcAft>
                <a:spcPts val="0"/>
              </a:spcAft>
              <a:buNone/>
            </a:pPr>
            <a:r>
              <a:rPr i="1" lang="en"/>
              <a:t>Heat map to show intensity to showcase intensity of fighter statistics </a:t>
            </a:r>
            <a:r>
              <a:rPr i="1" lang="en"/>
              <a:t>against</a:t>
            </a:r>
            <a:r>
              <a:rPr i="1" lang="en"/>
              <a:t> one another”</a:t>
            </a:r>
            <a:endParaRPr i="1"/>
          </a:p>
          <a:p>
            <a:pPr indent="0" lvl="0" marL="0" rtl="0" algn="l">
              <a:spcBef>
                <a:spcPts val="0"/>
              </a:spcBef>
              <a:spcAft>
                <a:spcPts val="0"/>
              </a:spcAft>
              <a:buClr>
                <a:schemeClr val="dk1"/>
              </a:buClr>
              <a:buSzPts val="1100"/>
              <a:buFont typeface="Arial"/>
              <a:buNone/>
            </a:pPr>
            <a:r>
              <a:rPr lang="en">
                <a:solidFill>
                  <a:srgbClr val="FF0000"/>
                </a:solidFill>
              </a:rPr>
              <a:t>(CLICK)</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d0ce27a02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d0ce27a02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Priti:  “</a:t>
            </a:r>
            <a:r>
              <a:rPr lang="en"/>
              <a:t>To get started, we pulled a robust dataset from Kaggle. With this data, we were able to analyze 4,566 UFC fights dating from March of 2010 to February of 2021. This data includes 1,286 fighters and their previous fight metrics. These metrics include 137 different variables or features. So let’s get started and build the </a:t>
            </a:r>
            <a:r>
              <a:rPr lang="en"/>
              <a:t>database</a:t>
            </a:r>
            <a:r>
              <a:rPr lang="en"/>
              <a:t> - handing it over to you, Mattie.“</a:t>
            </a:r>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f3e7e22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f3e7e22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lang="en">
                <a:solidFill>
                  <a:schemeClr val="dk1"/>
                </a:solidFill>
              </a:rPr>
              <a:t>Database engine is created in python using sqlalchemy. The data pulled from the Kaggle website was previously processed and molded into a clean dataset from which to read into this database creator.  This data is retrieved and executed into relational database manager pgAdmin to use the management tool PostgresSQL.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solidFill>
                <a:schemeClr val="dk1"/>
              </a:solidFill>
            </a:endParaRPr>
          </a:p>
          <a:p>
            <a:pPr indent="0" lvl="0" marL="0" rtl="0" algn="l">
              <a:spcBef>
                <a:spcPts val="0"/>
              </a:spcBef>
              <a:spcAft>
                <a:spcPts val="0"/>
              </a:spcAft>
              <a:buNone/>
            </a:pPr>
            <a:r>
              <a:rPr lang="en">
                <a:solidFill>
                  <a:schemeClr val="dk1"/>
                </a:solidFill>
              </a:rPr>
              <a:t>Here** our processed data read into two separate tables; one called Original data and the other called Master data. Both of which were created in python and imported into pgAdmin.</a:t>
            </a:r>
            <a:endParaRPr>
              <a:solidFill>
                <a:schemeClr val="dk1"/>
              </a:solidFill>
            </a:endParaRPr>
          </a:p>
          <a:p>
            <a:pPr indent="0" lvl="0" marL="0" rtl="0" algn="l">
              <a:spcBef>
                <a:spcPts val="0"/>
              </a:spcBef>
              <a:spcAft>
                <a:spcPts val="0"/>
              </a:spcAft>
              <a:buNone/>
            </a:pPr>
            <a:r>
              <a:rPr lang="en">
                <a:solidFill>
                  <a:schemeClr val="dk1"/>
                </a:solidFill>
              </a:rPr>
              <a:t>Each of these focus on the two main categories we find influence match outcomes. The great question if biometric factors; seen in Original data, or skills of fighter metrics; in Master data hold the greatest influences. Some details of the above, R_fighter and B_fighter are categorized as varchars with 30 to hold names of the most common sizes.  Age and weight values as well as the significant strikes, odds of the underdog or favorite fighter, total strikes landed and significant strike percent values are labeled as integers because they are whole value numbers. Floating variables used above have more precise numerical values that include a decimal place in their data. These include height and reach of each fighter measured in centimeters. </a:t>
            </a:r>
            <a:endParaRPr>
              <a:solidFill>
                <a:schemeClr val="dk1"/>
              </a:solidFill>
            </a:endParaRPr>
          </a:p>
          <a:p>
            <a:pPr indent="0" lvl="0" marL="0" rtl="0" algn="l">
              <a:spcBef>
                <a:spcPts val="0"/>
              </a:spcBef>
              <a:spcAft>
                <a:spcPts val="0"/>
              </a:spcAft>
              <a:buNone/>
            </a:pPr>
            <a:r>
              <a:rPr lang="en">
                <a:solidFill>
                  <a:schemeClr val="dk1"/>
                </a:solidFill>
              </a:rPr>
              <a:t>These two categories are Joined together with pgAdmin Query tools and exported as a UFC fighter_comparison csv file.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solidFill>
                <a:schemeClr val="dk1"/>
              </a:solidFill>
            </a:endParaRPr>
          </a:p>
          <a:p>
            <a:pPr indent="0" lvl="0" marL="0" rtl="0" algn="l">
              <a:spcBef>
                <a:spcPts val="0"/>
              </a:spcBef>
              <a:spcAft>
                <a:spcPts val="0"/>
              </a:spcAft>
              <a:buNone/>
            </a:pPr>
            <a:r>
              <a:rPr lang="en">
                <a:solidFill>
                  <a:schemeClr val="dk1"/>
                </a:solidFill>
              </a:rPr>
              <a:t>(1:45)</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ef7d962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ef7d962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couple tools used to create and connect a database in python. Sqlalchemy is used to create the engine and database. Pandas is used as pd to read in the csvs. </a:t>
            </a:r>
            <a:endParaRPr/>
          </a:p>
          <a:p>
            <a:pPr indent="0" lvl="0" marL="0" rtl="0" algn="l">
              <a:spcBef>
                <a:spcPts val="0"/>
              </a:spcBef>
              <a:spcAft>
                <a:spcPts val="0"/>
              </a:spcAft>
              <a:buNone/>
            </a:pPr>
            <a:r>
              <a:rPr lang="en"/>
              <a:t>To create this database the params are set to connect the postgresql user, password, host, port, and new database. Then the engine creates that database. </a:t>
            </a:r>
            <a:endParaRPr/>
          </a:p>
          <a:p>
            <a:pPr indent="0" lvl="0" marL="0" rtl="0" algn="l">
              <a:spcBef>
                <a:spcPts val="0"/>
              </a:spcBef>
              <a:spcAft>
                <a:spcPts val="0"/>
              </a:spcAft>
              <a:buNone/>
            </a:pPr>
            <a:r>
              <a:rPr lang="en"/>
              <a:t>Here a connection is created between that new database and the setup of where data will be imported. </a:t>
            </a:r>
            <a:endParaRPr/>
          </a:p>
          <a:p>
            <a:pPr indent="0" lvl="0" marL="0" rtl="0" algn="l">
              <a:spcBef>
                <a:spcPts val="0"/>
              </a:spcBef>
              <a:spcAft>
                <a:spcPts val="0"/>
              </a:spcAft>
              <a:buNone/>
            </a:pPr>
            <a:r>
              <a:rPr lang="en"/>
              <a:t>Through pandas our csv data is imported in and read into this new postgres dataframe. </a:t>
            </a:r>
            <a:endParaRPr/>
          </a:p>
          <a:p>
            <a:pPr indent="0" lvl="0" marL="0" rtl="0" algn="l">
              <a:spcBef>
                <a:spcPts val="0"/>
              </a:spcBef>
              <a:spcAft>
                <a:spcPts val="0"/>
              </a:spcAft>
              <a:buNone/>
            </a:pPr>
            <a:r>
              <a:rPr lang="en"/>
              <a:t>This action is performed with two separate python files, one coded for the Original data table </a:t>
            </a:r>
            <a:r>
              <a:rPr lang="en"/>
              <a:t>creation</a:t>
            </a:r>
            <a:r>
              <a:rPr lang="en"/>
              <a:t> using pandas reading the cleaned and na filled csv, and the second python file specialized for the Master data table reading in the preprocessed data csv. I wanted to note that the same database connection is used in both these instances so there are two separate tables, Original and Master each reading in their own csvs, living under the same database header in pgAdmin as two tables. Here the view was created to see the join made between Original and Master. </a:t>
            </a:r>
            <a:endParaRPr/>
          </a:p>
          <a:p>
            <a:pPr indent="0" lvl="0" marL="0" rtl="0" algn="l">
              <a:spcBef>
                <a:spcPts val="0"/>
              </a:spcBef>
              <a:spcAft>
                <a:spcPts val="0"/>
              </a:spcAft>
              <a:buNone/>
            </a:pPr>
            <a:r>
              <a:rPr lang="en"/>
              <a:t>Something we could have done differently is instead of cleaning and breaking our largest kaggle data file into two separate files is to pull different csvs of data from a a different source.</a:t>
            </a:r>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6c4305b0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6c4305b0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“Thank you Mattie…….Exploring the data we found that </a:t>
            </a:r>
            <a:r>
              <a:rPr lang="en">
                <a:solidFill>
                  <a:schemeClr val="dk1"/>
                </a:solidFill>
              </a:rPr>
              <a:t>n</a:t>
            </a:r>
            <a:r>
              <a:rPr lang="en">
                <a:solidFill>
                  <a:schemeClr val="dk1"/>
                </a:solidFill>
              </a:rPr>
              <a:t>ot all data is usable in its original state.  </a:t>
            </a:r>
            <a:r>
              <a:rPr lang="en"/>
              <a:t>W</a:t>
            </a:r>
            <a:r>
              <a:rPr lang="en"/>
              <a:t>e would need to </a:t>
            </a:r>
            <a:r>
              <a:rPr lang="en"/>
              <a:t>devise</a:t>
            </a:r>
            <a:r>
              <a:rPr lang="en"/>
              <a:t> a way to provide the machine learning model, data, ideal for determining winning contributing factors.”</a:t>
            </a:r>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“We compared the following 4 models to see which model best fits our data, research requirements and structure.</a:t>
            </a:r>
            <a:endParaRPr/>
          </a:p>
          <a:p>
            <a:pPr indent="-298450" lvl="0" marL="457200" rtl="0" algn="l">
              <a:spcBef>
                <a:spcPts val="0"/>
              </a:spcBef>
              <a:spcAft>
                <a:spcPts val="0"/>
              </a:spcAft>
              <a:buSzPts val="1100"/>
              <a:buAutoNum type="arabicPeriod"/>
            </a:pPr>
            <a:r>
              <a:rPr b="1" lang="en"/>
              <a:t>K-Nearest Neighbors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Random Forest</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Logistic Regression</a:t>
            </a:r>
            <a:endParaRPr b="1"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lang="en" sz="1200">
                <a:solidFill>
                  <a:srgbClr val="202124"/>
                </a:solidFill>
                <a:highlight>
                  <a:srgbClr val="FFFFFF"/>
                </a:highlight>
                <a:latin typeface="Roboto"/>
                <a:ea typeface="Roboto"/>
                <a:cs typeface="Roboto"/>
                <a:sym typeface="Roboto"/>
              </a:rPr>
              <a:t>and </a:t>
            </a:r>
            <a:r>
              <a:rPr b="1" lang="en" sz="1200">
                <a:solidFill>
                  <a:srgbClr val="202124"/>
                </a:solidFill>
                <a:highlight>
                  <a:srgbClr val="FFFFFF"/>
                </a:highlight>
                <a:latin typeface="Roboto"/>
                <a:ea typeface="Roboto"/>
                <a:cs typeface="Roboto"/>
                <a:sym typeface="Roboto"/>
              </a:rPr>
              <a:t>Decision Trees”</a:t>
            </a:r>
            <a:endParaRPr b="1"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FF0000"/>
                </a:solidFill>
              </a:rPr>
              <a:t>(CLICK)</a:t>
            </a:r>
            <a:endParaRPr b="1"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c802213b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c802213b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“We let Einstein inspire us with the following quote (</a:t>
            </a:r>
            <a:r>
              <a:rPr lang="en">
                <a:solidFill>
                  <a:srgbClr val="FF0000"/>
                </a:solidFill>
              </a:rPr>
              <a:t>CLICK</a:t>
            </a:r>
            <a:r>
              <a:rPr lang="en"/>
              <a:t>)...</a:t>
            </a:r>
            <a:endParaRPr/>
          </a:p>
          <a:p>
            <a:pPr indent="0" lvl="0" marL="0" rtl="0" algn="l">
              <a:spcBef>
                <a:spcPts val="0"/>
              </a:spcBef>
              <a:spcAft>
                <a:spcPts val="0"/>
              </a:spcAft>
              <a:buNone/>
            </a:pPr>
            <a:r>
              <a:rPr lang="en"/>
              <a:t>Fundamentally, a baseline is a model that is both simple to set up and has a reasonable chance of providing decent results.”</a:t>
            </a:r>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c802213b6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c802213b6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Cesar:  </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“Just like you can’t be a good fighter without a solid base or foundation from </a:t>
            </a:r>
            <a:r>
              <a:rPr lang="en" sz="1200">
                <a:solidFill>
                  <a:srgbClr val="202124"/>
                </a:solidFill>
                <a:highlight>
                  <a:srgbClr val="FFFFFF"/>
                </a:highlight>
                <a:latin typeface="Roboto"/>
                <a:ea typeface="Roboto"/>
                <a:cs typeface="Roboto"/>
                <a:sym typeface="Roboto"/>
              </a:rPr>
              <a:t>which</a:t>
            </a:r>
            <a:r>
              <a:rPr lang="en" sz="1200">
                <a:solidFill>
                  <a:srgbClr val="202124"/>
                </a:solidFill>
                <a:highlight>
                  <a:srgbClr val="FFFFFF"/>
                </a:highlight>
                <a:latin typeface="Roboto"/>
                <a:ea typeface="Roboto"/>
                <a:cs typeface="Roboto"/>
                <a:sym typeface="Roboto"/>
              </a:rPr>
              <a:t> to work from, you can’t have a good machine learning model without first creating a baseline.</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When trying to classify structured data or natural language, logistic regressions will usually give you quick, solid results.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Our simple model, without removing null values, can predict winners with (</a:t>
            </a:r>
            <a:r>
              <a:rPr lang="en" sz="1200">
                <a:solidFill>
                  <a:srgbClr val="FF0000"/>
                </a:solidFill>
                <a:highlight>
                  <a:srgbClr val="FFFFFF"/>
                </a:highlight>
                <a:latin typeface="Roboto"/>
                <a:ea typeface="Roboto"/>
                <a:cs typeface="Roboto"/>
                <a:sym typeface="Roboto"/>
              </a:rPr>
              <a:t>CLICK</a:t>
            </a:r>
            <a:r>
              <a:rPr lang="en" sz="1200">
                <a:solidFill>
                  <a:srgbClr val="202124"/>
                </a:solidFill>
                <a:highlight>
                  <a:srgbClr val="FFFFFF"/>
                </a:highlight>
                <a:latin typeface="Roboto"/>
                <a:ea typeface="Roboto"/>
                <a:cs typeface="Roboto"/>
                <a:sym typeface="Roboto"/>
              </a:rPr>
              <a:t>)  ~ 51.75% accuracy</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Since nobody is truly satisfied with a 50/50 chance of winning, we had some tweaking to do to improve the accuracy of the baseline even before comparing other new models.”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FF0000"/>
                </a:solidFill>
              </a:rPr>
              <a:t>(CLICK)</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0c947b451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0c947b451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cf828e42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cf828e42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UFC started in 1993 there have been 190 crowned champions these past 28 years</a:t>
            </a:r>
            <a:endParaRPr/>
          </a:p>
          <a:p>
            <a:pPr indent="-298450" lvl="0" marL="457200" rtl="0" algn="l">
              <a:spcBef>
                <a:spcPts val="0"/>
              </a:spcBef>
              <a:spcAft>
                <a:spcPts val="0"/>
              </a:spcAft>
              <a:buSzPts val="1100"/>
              <a:buChar char="●"/>
            </a:pPr>
            <a:r>
              <a:rPr lang="en"/>
              <a:t>28 UFC champions, roughly 15% of all champs, have come from the sport of wrestling, making it the most prevalent base for UFC gold</a:t>
            </a:r>
            <a:endParaRPr/>
          </a:p>
          <a:p>
            <a:pPr indent="-298450" lvl="0" marL="457200" rtl="0" algn="l">
              <a:spcBef>
                <a:spcPts val="0"/>
              </a:spcBef>
              <a:spcAft>
                <a:spcPts val="0"/>
              </a:spcAft>
              <a:buSzPts val="1100"/>
              <a:buChar char="●"/>
            </a:pPr>
            <a:r>
              <a:rPr lang="en"/>
              <a:t>Moral of the story:  “No matter how hard a kick boxer trains his wrestling when he's in his twenties and ready to start MMA, he will likely never be able to stop the takedowns of a guy who's been wrestling since he was a kid.”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c802213b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c802213b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Cesar:  “In the end we stuck with the Neural Network and Random Forest Models due to their ability to handle large datasets the best…...And now handing-over to Andrew”</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cc11332c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cc11332c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phases for our Machine Learning </a:t>
            </a:r>
            <a:r>
              <a:rPr lang="en"/>
              <a:t>analysis can be broken into 3 phases.</a:t>
            </a:r>
            <a:endParaRPr/>
          </a:p>
          <a:p>
            <a:pPr indent="0" lvl="0" marL="0" rtl="0" algn="l">
              <a:spcBef>
                <a:spcPts val="0"/>
              </a:spcBef>
              <a:spcAft>
                <a:spcPts val="0"/>
              </a:spcAft>
              <a:buNone/>
            </a:pPr>
            <a:r>
              <a:rPr lang="en"/>
              <a:t>Each phase has a few questions that it looks to answer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f730d6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cf730d6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simple model does in fact prove the variables correlate to wins.  These are the variables that have a 25% or higher correlation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f730d670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cf730d670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a:t>
            </a:r>
            <a:r>
              <a:rPr lang="en"/>
              <a:t>preprocessing</a:t>
            </a:r>
            <a:r>
              <a:rPr lang="en"/>
              <a:t> phase has 4 steps, heres what we did and why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f730d670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cf730d670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compared RF and NN models with the above specs.  In the spirit of simplicity we decided to go with RF since it is a little easier to implement.</a:t>
            </a:r>
            <a:br>
              <a:rPr lang="en"/>
            </a:br>
            <a:br>
              <a:rPr lang="en"/>
            </a:br>
            <a:r>
              <a:rPr lang="en"/>
              <a:t>From there we were able to find the top 5 correlating variables to wins with our new cleaned data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7a286876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7a286876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RF model trained on our large original dataset on a set of 11 </a:t>
            </a:r>
            <a:r>
              <a:rPr lang="en"/>
              <a:t>fights unseen to the model.  It performed slightly worse but we can confidently say that it is not overfit with this small sample size.  Here are the models predictions next to the actual results.   Went 8/11</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0c947b45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0c947b45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Cesar:  “Since a picture is worth a thousand words take it away Priti”</a:t>
            </a:r>
            <a:endParaRPr/>
          </a:p>
          <a:p>
            <a:pPr indent="0" lvl="0" marL="0" rtl="0" algn="l">
              <a:lnSpc>
                <a:spcPct val="115000"/>
              </a:lnSpc>
              <a:spcBef>
                <a:spcPts val="0"/>
              </a:spcBef>
              <a:spcAft>
                <a:spcPts val="0"/>
              </a:spcAft>
              <a:buClr>
                <a:schemeClr val="dk1"/>
              </a:buClr>
              <a:buSzPts val="1100"/>
              <a:buFont typeface="Arial"/>
              <a:buNone/>
            </a:pPr>
            <a:r>
              <a:rPr lang="en"/>
              <a:t>( </a:t>
            </a:r>
            <a:r>
              <a:rPr lang="en">
                <a:solidFill>
                  <a:srgbClr val="FF0000"/>
                </a:solidFill>
              </a:rPr>
              <a:t>STOP PRESENTING</a:t>
            </a:r>
            <a:r>
              <a:rPr lang="en"/>
              <a: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Priti:  (</a:t>
            </a:r>
            <a:r>
              <a:rPr lang="en">
                <a:solidFill>
                  <a:srgbClr val="FF0000"/>
                </a:solidFill>
              </a:rPr>
              <a:t>START PRESENTING</a:t>
            </a:r>
            <a:r>
              <a:rPr lang="en"/>
              <a: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Cesar (once Priti starts presenting </a:t>
            </a:r>
            <a:r>
              <a:rPr lang="en">
                <a:solidFill>
                  <a:srgbClr val="FF0000"/>
                </a:solidFill>
              </a:rPr>
              <a:t>(CLICK))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cd0ce27a02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cd0ce27a02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Fun fact: In the early days, UFC fights were held only in a few states, specifically in states where they didn't have athletic commissions to avoid regulation.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UFC has now expanded to 25 countries; the number of fights held outside the US has increased from 61 in 2010 to 236 in 2019.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(More than 59% of fights were held in the US while Brazil held the most fights outside the US.)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cd0ce27a02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cd0ce27a02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If we look into the US, we can see that out of the 2,450 fights we analyzed, there is a higher number of red wins vs blue wins. If we look at Brazil, we can see the same thing, more red wins vs blue wings.. In the UAE, same thing again.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Overall, it can be concluded that Red Fighters have a higher (58.6%) chance to win, while Blue Fighters have a lower (41.4%) chance to win. Thus, fighting on the red corner offers a 17% higher chance of winning alone.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a:t>
            </a:r>
            <a:r>
              <a:rPr lang="en">
                <a:solidFill>
                  <a:schemeClr val="dk1"/>
                </a:solidFill>
              </a:rPr>
              <a:t>let's</a:t>
            </a:r>
            <a:r>
              <a:rPr lang="en">
                <a:solidFill>
                  <a:schemeClr val="dk1"/>
                </a:solidFill>
              </a:rPr>
              <a:t> take a look at which specific features play the biggest role in predicting a win..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d0ce27a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d0ce27a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Ladies and Gentlemen.. IT’S TIMEEEEEE!!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all love to see a good match. Whether it’s basketball, tennis, gymnastics, or even chess.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fans of any sport, you may find yourself trying to predict the outcome of an upcoming match. </a:t>
            </a:r>
            <a:r>
              <a:rPr lang="en">
                <a:solidFill>
                  <a:srgbClr val="FF0000"/>
                </a:solidFill>
              </a:rPr>
              <a:t>(CLICK)</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(Like many others, the nature of fighting can be very unpredictable. The advantage or the outcome of a fight can change in a split second.. But then again, that is what makes it so interesting! </a:t>
            </a:r>
            <a:r>
              <a:rPr i="1" lang="en"/>
              <a:t>(</a:t>
            </a:r>
            <a:r>
              <a:rPr i="1" lang="en">
                <a:solidFill>
                  <a:srgbClr val="FF0000"/>
                </a:solidFill>
              </a:rPr>
              <a:t>CLICK</a:t>
            </a:r>
            <a:r>
              <a:rPr i="1" lang="en"/>
              <a:t>))</a:t>
            </a:r>
            <a:endParaRPr i="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d0c947b45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d0c947b45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Out of the 137 features we analyzed, this tree map showcases the top 25 that carry the strongest correlation to winning. Due to the nature of our dataset, our metrics are split into those of the red fighter vs the blue fighter. You can see the strongest (also the most dense in color) at the top left and we see the weakest metric as we make our way down to the bottom right. We’ll get into these definitions and meanings in a </a:t>
            </a:r>
            <a:r>
              <a:rPr lang="en">
                <a:solidFill>
                  <a:schemeClr val="dk1"/>
                </a:solidFill>
              </a:rPr>
              <a:t>moment, but you can hover over each block to find the further details and its correlation metric.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d0c947b45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d0c947b45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narrow it down further, here are the top 10 strongest features. As you can see, these bubbles are weighted by color and by size. The deeper the color and the bigger the size.. the stronger the correlation, but as you can see here, the difference between these </a:t>
            </a:r>
            <a:r>
              <a:rPr lang="en">
                <a:solidFill>
                  <a:schemeClr val="dk1"/>
                </a:solidFill>
              </a:rPr>
              <a:t>bubbles</a:t>
            </a:r>
            <a:r>
              <a:rPr lang="en">
                <a:solidFill>
                  <a:schemeClr val="dk1"/>
                </a:solidFill>
              </a:rPr>
              <a:t> are slight, so it is safe to say that according to our analysis, these top 10 are all pretty important.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d0c947b45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d0c947b4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finally, to answer our golden question.. what are the top 5? To do this, I coupled red and blue metrics that come in side by side so here we have a summary of the overall top 5!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#1, we have knockdowns, and specifically the average number of knockdowns per fight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#2, we see significant strikes per fight (both of these top 2 features encompass some of the more typical </a:t>
            </a:r>
            <a:r>
              <a:rPr lang="en">
                <a:solidFill>
                  <a:schemeClr val="dk1"/>
                </a:solidFill>
              </a:rPr>
              <a:t>statistics</a:t>
            </a:r>
            <a:r>
              <a:rPr lang="en">
                <a:solidFill>
                  <a:schemeClr val="dk1"/>
                </a:solidFill>
              </a:rPr>
              <a:t> that come to mind, like reach, strength, and weight)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#3, we have the betting odds - which we define as a probability statistic made by leading betting companies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#4, we have payout, which references the fighter that has the higher financial incentive or “payout” for winning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lastly, at #5, we have the average number of guard passes in a fight.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you have it! The top 5. Back to you Cesar for the remainder of our results.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cf828e42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cf828e42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“Thank you, Priti for answering the first of 5 questions. On to the next.. </a:t>
            </a:r>
            <a:endParaRPr/>
          </a:p>
          <a:p>
            <a:pPr indent="0" lvl="0" marL="0" rtl="0" algn="l">
              <a:spcBef>
                <a:spcPts val="0"/>
              </a:spcBef>
              <a:spcAft>
                <a:spcPts val="0"/>
              </a:spcAft>
              <a:buNone/>
            </a:pPr>
            <a:r>
              <a:rPr lang="en"/>
              <a:t>(</a:t>
            </a:r>
            <a:r>
              <a:rPr lang="en">
                <a:solidFill>
                  <a:srgbClr val="FF0000"/>
                </a:solidFill>
              </a:rPr>
              <a:t>CLICK</a:t>
            </a:r>
            <a:r>
              <a:rPr lang="en"/>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c802213b6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c802213b6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a:t>
            </a:r>
            <a:endParaRPr/>
          </a:p>
          <a:p>
            <a:pPr indent="0" lvl="0" marL="0" rtl="0" algn="l">
              <a:spcBef>
                <a:spcPts val="0"/>
              </a:spcBef>
              <a:spcAft>
                <a:spcPts val="0"/>
              </a:spcAft>
              <a:buNone/>
            </a:pPr>
            <a:r>
              <a:rPr lang="en"/>
              <a:t>“</a:t>
            </a:r>
            <a:r>
              <a:rPr b="1" lang="en"/>
              <a:t>2.</a:t>
            </a:r>
            <a:r>
              <a:rPr lang="en"/>
              <a:t> </a:t>
            </a:r>
            <a:r>
              <a:rPr b="1" lang="en"/>
              <a:t>Which of the fighter metrics carry more weight than the others?</a:t>
            </a:r>
            <a:endParaRPr b="1"/>
          </a:p>
          <a:p>
            <a:pPr indent="0" lvl="0" marL="0" rtl="0" algn="l">
              <a:spcBef>
                <a:spcPts val="0"/>
              </a:spcBef>
              <a:spcAft>
                <a:spcPts val="0"/>
              </a:spcAft>
              <a:buNone/>
            </a:pPr>
            <a:r>
              <a:rPr lang="en"/>
              <a:t>The fighter with the highest average number of significant strikes landed per fight metric typically will be your winner.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3. How much do biometric physical factors, i.e. age, height and weight, affect the outcome of the match?</a:t>
            </a:r>
            <a:endParaRPr b="1"/>
          </a:p>
          <a:p>
            <a:pPr indent="0" lvl="0" marL="0" rtl="0" algn="l">
              <a:spcBef>
                <a:spcPts val="0"/>
              </a:spcBef>
              <a:spcAft>
                <a:spcPts val="0"/>
              </a:spcAft>
              <a:buNone/>
            </a:pPr>
            <a:r>
              <a:rPr lang="en"/>
              <a:t>Since a high volume of accurate significant strikes is the most important contributing factor, a fighter's reach benefits his or her ability to deal these significant strikes from a distance the most.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4. Does having a higher rank predict the outcome?</a:t>
            </a:r>
            <a:endParaRPr b="1"/>
          </a:p>
          <a:p>
            <a:pPr indent="0" lvl="0" marL="0" rtl="0" algn="l">
              <a:spcBef>
                <a:spcPts val="0"/>
              </a:spcBef>
              <a:spcAft>
                <a:spcPts val="0"/>
              </a:spcAft>
              <a:buNone/>
            </a:pPr>
            <a:r>
              <a:rPr lang="en"/>
              <a:t>Although it was the 3rd significant factor in our simple model, in our refined final model it became the 34th most important contributing factor.  This still leaves it in the upper 25th percentile but not top 5.</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5. Do the number of win streaks necessarily predict a higher chance of winning?</a:t>
            </a:r>
            <a:endParaRPr b="1"/>
          </a:p>
          <a:p>
            <a:pPr indent="0" lvl="0" marL="0" rtl="0" algn="l">
              <a:spcBef>
                <a:spcPts val="0"/>
              </a:spcBef>
              <a:spcAft>
                <a:spcPts val="0"/>
              </a:spcAft>
              <a:buNone/>
            </a:pPr>
            <a:r>
              <a:rPr lang="en"/>
              <a:t>As the 26th most important factor having a win streak unfortunately does not necessarily contribute to you winning your next match.”</a:t>
            </a:r>
            <a:endParaRPr/>
          </a:p>
          <a:p>
            <a:pPr indent="0" lvl="0" marL="0" rtl="0" algn="l">
              <a:spcBef>
                <a:spcPts val="0"/>
              </a:spcBef>
              <a:spcAft>
                <a:spcPts val="0"/>
              </a:spcAft>
              <a:buClr>
                <a:schemeClr val="dk1"/>
              </a:buClr>
              <a:buSzPts val="1100"/>
              <a:buFont typeface="Arial"/>
              <a:buNone/>
            </a:pPr>
            <a:r>
              <a:rPr lang="en">
                <a:solidFill>
                  <a:schemeClr val="dk1"/>
                </a:solidFill>
              </a:rPr>
              <a:t>(</a:t>
            </a:r>
            <a:r>
              <a:rPr lang="en">
                <a:solidFill>
                  <a:srgbClr val="FF0000"/>
                </a:solidFill>
              </a:rPr>
              <a:t>CLICK</a:t>
            </a:r>
            <a:r>
              <a:rPr lang="en">
                <a:solidFill>
                  <a:schemeClr val="dk1"/>
                </a:solidFill>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d0c947b45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d0c947b45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Cesar</a:t>
            </a:r>
            <a:r>
              <a:rPr lang="en"/>
              <a:t>:  “Andrew for what else we could have done </a:t>
            </a:r>
            <a:r>
              <a:rPr lang="en"/>
              <a:t>differently</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Andrew: </a:t>
            </a:r>
            <a:endParaRPr/>
          </a:p>
          <a:p>
            <a:pPr indent="0" lvl="0" marL="0" rtl="0" algn="l">
              <a:spcBef>
                <a:spcPts val="0"/>
              </a:spcBef>
              <a:spcAft>
                <a:spcPts val="0"/>
              </a:spcAft>
              <a:buClr>
                <a:schemeClr val="dk1"/>
              </a:buClr>
              <a:buSzPts val="1100"/>
              <a:buFont typeface="Arial"/>
              <a:buNone/>
            </a:pPr>
            <a:r>
              <a:rPr lang="en"/>
              <a:t>In future analyses, we could test a wider variety of models</a:t>
            </a:r>
            <a:endParaRPr/>
          </a:p>
          <a:p>
            <a:pPr indent="0" lvl="0" marL="0" rtl="0" algn="l">
              <a:spcBef>
                <a:spcPts val="0"/>
              </a:spcBef>
              <a:spcAft>
                <a:spcPts val="0"/>
              </a:spcAft>
              <a:buClr>
                <a:schemeClr val="dk1"/>
              </a:buClr>
              <a:buSzPts val="1100"/>
              <a:buFont typeface="Arial"/>
              <a:buNone/>
            </a:pPr>
            <a:r>
              <a:rPr lang="en"/>
              <a:t>We could also test variables as related to betting payouts </a:t>
            </a:r>
            <a:endParaRPr/>
          </a:p>
          <a:p>
            <a:pPr indent="0" lvl="0" marL="0" rtl="0" algn="l">
              <a:spcBef>
                <a:spcPts val="0"/>
              </a:spcBef>
              <a:spcAft>
                <a:spcPts val="0"/>
              </a:spcAft>
              <a:buClr>
                <a:schemeClr val="dk1"/>
              </a:buClr>
              <a:buSzPts val="1100"/>
              <a:buFont typeface="Arial"/>
              <a:buNone/>
            </a:pPr>
            <a:r>
              <a:rPr lang="en"/>
              <a:t>Something we might do differently is create a fighter database and store results in JSON structure in order to predict future matchups</a:t>
            </a:r>
            <a:endParaRPr/>
          </a:p>
          <a:p>
            <a:pPr indent="0" lvl="0" marL="0" rtl="0" algn="l">
              <a:spcBef>
                <a:spcPts val="0"/>
              </a:spcBef>
              <a:spcAft>
                <a:spcPts val="0"/>
              </a:spcAft>
              <a:buClr>
                <a:schemeClr val="dk1"/>
              </a:buClr>
              <a:buSzPts val="1100"/>
              <a:buFont typeface="Arial"/>
              <a:buNone/>
            </a:pPr>
            <a:r>
              <a:rPr lang="en">
                <a:solidFill>
                  <a:srgbClr val="1A5E8F"/>
                </a:solidFill>
              </a:rPr>
              <a:t>(</a:t>
            </a:r>
            <a:r>
              <a:rPr lang="en">
                <a:solidFill>
                  <a:srgbClr val="FF0000"/>
                </a:solidFill>
              </a:rPr>
              <a:t>CLICK</a:t>
            </a:r>
            <a:r>
              <a:rPr lang="en">
                <a:solidFill>
                  <a:srgbClr val="1A5E8F"/>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d0c947b451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d0c947b451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Cesar: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 do you think will win this next upcoming UFC match?......</a:t>
            </a:r>
            <a:r>
              <a:rPr lang="en"/>
              <a:t>Now that you know what it takes to win, </a:t>
            </a:r>
            <a:r>
              <a:rPr lang="en">
                <a:solidFill>
                  <a:schemeClr val="dk1"/>
                </a:solidFill>
              </a:rPr>
              <a:t>time to throw in your bets!”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 …</a:t>
            </a:r>
            <a:endParaRPr>
              <a:solidFill>
                <a:schemeClr val="dk1"/>
              </a:solidFill>
            </a:endParaRPr>
          </a:p>
          <a:p>
            <a:pPr indent="0" lvl="0" marL="0" rtl="0" algn="l">
              <a:spcBef>
                <a:spcPts val="0"/>
              </a:spcBef>
              <a:spcAft>
                <a:spcPts val="0"/>
              </a:spcAft>
              <a:buClr>
                <a:srgbClr val="1A5E8F"/>
              </a:buClr>
              <a:buSzPts val="1100"/>
              <a:buFont typeface="Arial"/>
              <a:buNone/>
            </a:pPr>
            <a:r>
              <a:rPr lang="en">
                <a:solidFill>
                  <a:srgbClr val="1A5E8F"/>
                </a:solidFill>
              </a:rPr>
              <a:t>… …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*mic drop*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cf828e42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cf828e4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d0ce27a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d0ce27a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we were to witness some of the best UFC fighters go against each other,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(CLICK) </a:t>
            </a:r>
            <a:r>
              <a:rPr lang="en"/>
              <a:t>Conor McGregor </a:t>
            </a:r>
            <a:r>
              <a:rPr lang="en">
                <a:solidFill>
                  <a:srgbClr val="FF0000"/>
                </a:solidFill>
              </a:rPr>
              <a:t>(CLICK)</a:t>
            </a:r>
            <a:r>
              <a:rPr lang="en">
                <a:solidFill>
                  <a:schemeClr val="dk1"/>
                </a:solidFill>
              </a:rPr>
              <a:t> </a:t>
            </a:r>
            <a:r>
              <a:rPr lang="en"/>
              <a:t>vs </a:t>
            </a:r>
            <a:r>
              <a:rPr lang="en">
                <a:solidFill>
                  <a:srgbClr val="FF0000"/>
                </a:solidFill>
              </a:rPr>
              <a:t>(CLICK)  </a:t>
            </a:r>
            <a:r>
              <a:rPr lang="en"/>
              <a:t>Francis Ngannou (ninganu)   </a:t>
            </a:r>
            <a:endParaRPr/>
          </a:p>
          <a:p>
            <a:pPr indent="0" lvl="0" marL="0" rtl="0" algn="l">
              <a:spcBef>
                <a:spcPts val="0"/>
              </a:spcBef>
              <a:spcAft>
                <a:spcPts val="0"/>
              </a:spcAft>
              <a:buNone/>
            </a:pPr>
            <a:r>
              <a:rPr lang="en"/>
              <a:t>... or…</a:t>
            </a:r>
            <a:endParaRPr/>
          </a:p>
          <a:p>
            <a:pPr indent="0" lvl="0" marL="0" rtl="0" algn="l">
              <a:spcBef>
                <a:spcPts val="0"/>
              </a:spcBef>
              <a:spcAft>
                <a:spcPts val="0"/>
              </a:spcAft>
              <a:buNone/>
            </a:pPr>
            <a:r>
              <a:rPr lang="en">
                <a:solidFill>
                  <a:srgbClr val="FF0000"/>
                </a:solidFill>
              </a:rPr>
              <a:t>(CLICK) </a:t>
            </a:r>
            <a:r>
              <a:rPr lang="en"/>
              <a:t>Amanda Nunes </a:t>
            </a:r>
            <a:r>
              <a:rPr lang="en">
                <a:solidFill>
                  <a:srgbClr val="FF0000"/>
                </a:solidFill>
              </a:rPr>
              <a:t>(CLICK) </a:t>
            </a:r>
            <a:r>
              <a:rPr lang="en"/>
              <a:t>vs </a:t>
            </a:r>
            <a:r>
              <a:rPr lang="en">
                <a:solidFill>
                  <a:srgbClr val="FF0000"/>
                </a:solidFill>
              </a:rPr>
              <a:t>(CLICK) </a:t>
            </a:r>
            <a:r>
              <a:rPr lang="en"/>
              <a:t>Valentina Shev chenko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Who would you root for? Place your bets! </a:t>
            </a:r>
            <a:r>
              <a:rPr lang="en">
                <a:solidFill>
                  <a:srgbClr val="FF0000"/>
                </a:solidFill>
              </a:rPr>
              <a:t>(CLICK)</a:t>
            </a:r>
            <a:endParaRPr>
              <a:solidFill>
                <a:srgbClr val="FF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d0ce27a0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d0ce27a0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Sport betting is a </a:t>
            </a:r>
            <a:r>
              <a:rPr lang="en">
                <a:solidFill>
                  <a:srgbClr val="FF0000"/>
                </a:solidFill>
              </a:rPr>
              <a:t>(CLICK) </a:t>
            </a:r>
            <a:r>
              <a:rPr lang="en"/>
              <a:t>$155 billion (dollar) industry and fight matches rank </a:t>
            </a:r>
            <a:r>
              <a:rPr lang="en"/>
              <a:t>among</a:t>
            </a:r>
            <a:r>
              <a:rPr lang="en"/>
              <a:t> the top in the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(Gambling and “The Fight Game” have always gone hand in hand. There are many analysts that make a living off of predicting fight outcomes based on the eye test or on data that has no proven correlation to actual wins. On the other hand, a casual fan is typically basing their predictions on the most basic statistics that are provided by the </a:t>
            </a:r>
            <a:r>
              <a:rPr i="1" lang="en"/>
              <a:t>broadcast.) </a:t>
            </a:r>
            <a:endParaRPr i="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would you need to know before placing your bet..? </a:t>
            </a:r>
            <a:r>
              <a:rPr lang="en">
                <a:solidFill>
                  <a:srgbClr val="FF0000"/>
                </a:solidFill>
              </a:rPr>
              <a:t>(CLICK)</a:t>
            </a:r>
            <a:endParaRPr>
              <a:solidFill>
                <a:srgbClr val="FF0000"/>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d0ce27a0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d0ce27a0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Mixed Martial Arts (MMA) fighter statistics involve everything from skill centric values such as wins and significant strikes to physiological measurements such as height and reach. There are over 100 features that can be analyzed before any given fight..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a:r>
            <a:r>
              <a:rPr lang="en"/>
              <a:t>where's</a:t>
            </a:r>
            <a:r>
              <a:rPr lang="en"/>
              <a:t> the edge?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my name is Priti, and along with my teammates, </a:t>
            </a:r>
            <a:r>
              <a:rPr lang="en"/>
              <a:t>Cesar, Andrew, and Mattie..  we are TEAM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(CLICK) </a:t>
            </a:r>
            <a:r>
              <a:rPr lang="en"/>
              <a:t>O</a:t>
            </a:r>
            <a:r>
              <a:rPr lang="en">
                <a:solidFill>
                  <a:schemeClr val="dk1"/>
                </a:solidFill>
              </a:rPr>
              <a:t>ur goal is to see if there is a way to apply modern machine learning techniques to historical fight data to best understand which statistics, or features, are most relevant in order to find trends and predict the outcomes (win/draw/loss) of each fight. </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t>So, INTRODUCING… </a:t>
            </a:r>
            <a:r>
              <a:rPr lang="en">
                <a:solidFill>
                  <a:srgbClr val="FF0000"/>
                </a:solidFill>
              </a:rPr>
              <a:t>(CLICK)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Greeting:  “Welcome to our “UFC Match Outcome Predictor” presentation.  In the Data Analytics World we all know Data Scientists are king...but what about, hypothetically, in the Octagon?  </a:t>
            </a:r>
            <a:r>
              <a:rPr lang="en">
                <a:solidFill>
                  <a:schemeClr val="dk1"/>
                </a:solidFill>
              </a:rPr>
              <a:t>As Bruce Buffer said it's time to find out</a:t>
            </a:r>
            <a:r>
              <a:rPr lang="en"/>
              <a:t>” </a:t>
            </a:r>
            <a:endParaRPr/>
          </a:p>
          <a:p>
            <a:pPr indent="0" lvl="0" marL="0" rtl="0" algn="l">
              <a:spcBef>
                <a:spcPts val="0"/>
              </a:spcBef>
              <a:spcAft>
                <a:spcPts val="0"/>
              </a:spcAft>
              <a:buNone/>
            </a:pPr>
            <a:r>
              <a:rPr lang="en"/>
              <a:t>(</a:t>
            </a:r>
            <a:r>
              <a:rPr lang="en">
                <a:solidFill>
                  <a:srgbClr val="FF0000"/>
                </a:solidFill>
              </a:rPr>
              <a:t>CLICK</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0cdcf47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0cdcf47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Cesar:  “In our quest to get the ‘W’</a:t>
            </a:r>
            <a:r>
              <a:rPr lang="en"/>
              <a:t>, we aspire to harness the power of data science to help us win by answering the following questions.” (</a:t>
            </a:r>
            <a:r>
              <a:rPr lang="en">
                <a:solidFill>
                  <a:srgbClr val="FF0000"/>
                </a:solidFill>
              </a:rPr>
              <a:t>CLICK</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31.jpg"/><Relationship Id="rId5"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gif"/><Relationship Id="rId4" Type="http://schemas.openxmlformats.org/officeDocument/2006/relationships/image" Target="../media/image23.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drive.google.com/file/d/1POLAW2uAaLvMXqLB9EgmWcwAjsiTEQzy/view"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hyperlink" Target="https://public.tableau.com/views/UFC_StoryV1/Story1?:language=en&amp;:display_count=y&amp;:origin=viz_share_lin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hyperlink" Target="https://public.tableau.com/views/UFC_StoryV1/Story1?:language=en&amp;:display_count=y&amp;:origin=viz_share_lin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3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5.jp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hyperlink" Target="http://forum.mmajunkie.com/forum/threads/poll-best-base.32157/" TargetMode="External"/><Relationship Id="rId4" Type="http://schemas.openxmlformats.org/officeDocument/2006/relationships/hyperlink" Target="https://mmasucka.com/2019/05/02/folkstyle-wrestling-ufc-champions/#:~:text=By%20Rivera's%20estimation%2C%20based%20on,prevalent%20base%20for%20UFC%20gold" TargetMode="External"/><Relationship Id="rId5" Type="http://schemas.openxmlformats.org/officeDocument/2006/relationships/hyperlink" Target="https://www.espn.com/mma/story/_/id/14947566/current-all-ufc-champ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23"/>
          <p:cNvPicPr preferRelativeResize="0"/>
          <p:nvPr/>
        </p:nvPicPr>
        <p:blipFill>
          <a:blip r:embed="rId3">
            <a:alphaModFix/>
          </a:blip>
          <a:stretch>
            <a:fillRect/>
          </a:stretch>
        </p:blipFill>
        <p:spPr>
          <a:xfrm>
            <a:off x="1767941" y="1412559"/>
            <a:ext cx="5608121" cy="2318375"/>
          </a:xfrm>
          <a:prstGeom prst="rect">
            <a:avLst/>
          </a:prstGeom>
          <a:noFill/>
          <a:ln>
            <a:noFill/>
          </a:ln>
        </p:spPr>
      </p:pic>
      <p:sp>
        <p:nvSpPr>
          <p:cNvPr id="431" name="Google Shape;431;p23"/>
          <p:cNvSpPr txBox="1"/>
          <p:nvPr/>
        </p:nvSpPr>
        <p:spPr>
          <a:xfrm>
            <a:off x="2979150" y="651375"/>
            <a:ext cx="318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FFFFF"/>
                </a:solidFill>
                <a:latin typeface="Maven Pro"/>
                <a:ea typeface="Maven Pro"/>
                <a:cs typeface="Maven Pro"/>
                <a:sym typeface="Maven Pro"/>
              </a:rPr>
              <a:t>Stay tuned</a:t>
            </a:r>
            <a:endParaRPr sz="2000">
              <a:solidFill>
                <a:srgbClr val="FFFFFF"/>
              </a:solidFill>
              <a:latin typeface="Maven Pro"/>
              <a:ea typeface="Maven Pro"/>
              <a:cs typeface="Maven Pro"/>
              <a:sym typeface="Maven Pro"/>
            </a:endParaRPr>
          </a:p>
        </p:txBody>
      </p:sp>
      <p:sp>
        <p:nvSpPr>
          <p:cNvPr id="432" name="Google Shape;432;p23"/>
          <p:cNvSpPr txBox="1"/>
          <p:nvPr/>
        </p:nvSpPr>
        <p:spPr>
          <a:xfrm>
            <a:off x="2979150" y="3999500"/>
            <a:ext cx="318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FFFFF"/>
                </a:solidFill>
                <a:latin typeface="Maven Pro"/>
                <a:ea typeface="Maven Pro"/>
                <a:cs typeface="Maven Pro"/>
                <a:sym typeface="Maven Pro"/>
              </a:rPr>
              <a:t>Is about to begin...</a:t>
            </a:r>
            <a:endParaRPr sz="2000">
              <a:solidFill>
                <a:srgbClr val="FFFFFF"/>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ph idx="13" type="ctrTitle"/>
          </p:nvPr>
        </p:nvSpPr>
        <p:spPr>
          <a:xfrm>
            <a:off x="6357496" y="3142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
        <p:nvSpPr>
          <p:cNvPr id="520" name="Google Shape;520;p32"/>
          <p:cNvSpPr txBox="1"/>
          <p:nvPr>
            <p:ph idx="1" type="subTitle"/>
          </p:nvPr>
        </p:nvSpPr>
        <p:spPr>
          <a:xfrm>
            <a:off x="6287576"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acquired a dataset from UFC saved in Kaggle.com</a:t>
            </a:r>
            <a:endParaRPr/>
          </a:p>
        </p:txBody>
      </p:sp>
      <p:sp>
        <p:nvSpPr>
          <p:cNvPr id="521" name="Google Shape;521;p32"/>
          <p:cNvSpPr txBox="1"/>
          <p:nvPr>
            <p:ph idx="4" type="ctrTitle"/>
          </p:nvPr>
        </p:nvSpPr>
        <p:spPr>
          <a:xfrm>
            <a:off x="3691347" y="3142750"/>
            <a:ext cx="1879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a:t>
            </a:r>
            <a:r>
              <a:rPr lang="en"/>
              <a:t>:</a:t>
            </a:r>
            <a:endParaRPr/>
          </a:p>
        </p:txBody>
      </p:sp>
      <p:sp>
        <p:nvSpPr>
          <p:cNvPr id="522" name="Google Shape;522;p32"/>
          <p:cNvSpPr txBox="1"/>
          <p:nvPr>
            <p:ph type="ctrTitle"/>
          </p:nvPr>
        </p:nvSpPr>
        <p:spPr>
          <a:xfrm>
            <a:off x="1098125" y="314275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a:t>
            </a:r>
            <a:endParaRPr/>
          </a:p>
        </p:txBody>
      </p:sp>
      <p:sp>
        <p:nvSpPr>
          <p:cNvPr id="523" name="Google Shape;523;p32"/>
          <p:cNvSpPr txBox="1"/>
          <p:nvPr>
            <p:ph idx="2" type="subTitle"/>
          </p:nvPr>
        </p:nvSpPr>
        <p:spPr>
          <a:xfrm>
            <a:off x="599525"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data and fighter statistics to create an educated prediction on who will win the fight.</a:t>
            </a:r>
            <a:endParaRPr/>
          </a:p>
          <a:p>
            <a:pPr indent="0" lvl="0" marL="0" rtl="0" algn="l">
              <a:spcBef>
                <a:spcPts val="0"/>
              </a:spcBef>
              <a:spcAft>
                <a:spcPts val="0"/>
              </a:spcAft>
              <a:buNone/>
            </a:pPr>
            <a:r>
              <a:t/>
            </a:r>
            <a:endParaRPr/>
          </a:p>
        </p:txBody>
      </p:sp>
      <p:sp>
        <p:nvSpPr>
          <p:cNvPr id="524" name="Google Shape;524;p32"/>
          <p:cNvSpPr txBox="1"/>
          <p:nvPr>
            <p:ph idx="3" type="title"/>
          </p:nvPr>
        </p:nvSpPr>
        <p:spPr>
          <a:xfrm>
            <a:off x="1097525" y="245585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25" name="Google Shape;525;p32"/>
          <p:cNvSpPr txBox="1"/>
          <p:nvPr>
            <p:ph idx="5" type="subTitle"/>
          </p:nvPr>
        </p:nvSpPr>
        <p:spPr>
          <a:xfrm>
            <a:off x="3156800" y="3720550"/>
            <a:ext cx="2722800" cy="8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fans, it would be interesting to best predict who will </a:t>
            </a:r>
            <a:r>
              <a:rPr lang="en"/>
              <a:t>win a fight.</a:t>
            </a:r>
            <a:endParaRPr/>
          </a:p>
        </p:txBody>
      </p:sp>
      <p:sp>
        <p:nvSpPr>
          <p:cNvPr id="526" name="Google Shape;526;p32"/>
          <p:cNvSpPr txBox="1"/>
          <p:nvPr>
            <p:ph idx="6" type="title"/>
          </p:nvPr>
        </p:nvSpPr>
        <p:spPr>
          <a:xfrm>
            <a:off x="3817052" y="2455825"/>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27" name="Google Shape;527;p32"/>
          <p:cNvSpPr txBox="1"/>
          <p:nvPr>
            <p:ph idx="7" type="ctrTitle"/>
          </p:nvPr>
        </p:nvSpPr>
        <p:spPr>
          <a:xfrm>
            <a:off x="1012100" y="535900"/>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a:t>
            </a:r>
            <a:endParaRPr sz="3200"/>
          </a:p>
        </p:txBody>
      </p:sp>
      <p:sp>
        <p:nvSpPr>
          <p:cNvPr id="528" name="Google Shape;528;p32"/>
          <p:cNvSpPr txBox="1"/>
          <p:nvPr>
            <p:ph idx="9" type="title"/>
          </p:nvPr>
        </p:nvSpPr>
        <p:spPr>
          <a:xfrm>
            <a:off x="6536579" y="245583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29" name="Google Shape;529;p32"/>
          <p:cNvSpPr/>
          <p:nvPr/>
        </p:nvSpPr>
        <p:spPr>
          <a:xfrm>
            <a:off x="1097525" y="1372713"/>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3817052" y="1372713"/>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6539929" y="1372713"/>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 name="Google Shape;532;p32"/>
          <p:cNvCxnSpPr>
            <a:stCxn id="529" idx="1"/>
            <a:endCxn id="524" idx="1"/>
          </p:cNvCxnSpPr>
          <p:nvPr/>
        </p:nvCxnSpPr>
        <p:spPr>
          <a:xfrm>
            <a:off x="1097525"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33" name="Google Shape;533;p32"/>
          <p:cNvCxnSpPr>
            <a:stCxn id="530" idx="1"/>
            <a:endCxn id="526" idx="1"/>
          </p:cNvCxnSpPr>
          <p:nvPr/>
        </p:nvCxnSpPr>
        <p:spPr>
          <a:xfrm>
            <a:off x="3817052"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34" name="Google Shape;534;p32"/>
          <p:cNvCxnSpPr>
            <a:stCxn id="531" idx="1"/>
            <a:endCxn id="528" idx="1"/>
          </p:cNvCxnSpPr>
          <p:nvPr/>
        </p:nvCxnSpPr>
        <p:spPr>
          <a:xfrm flipH="1">
            <a:off x="6536629" y="1784763"/>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sp>
        <p:nvSpPr>
          <p:cNvPr id="535" name="Google Shape;535;p32"/>
          <p:cNvSpPr/>
          <p:nvPr/>
        </p:nvSpPr>
        <p:spPr>
          <a:xfrm>
            <a:off x="2150225" y="113467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7364033" y="219682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1220974" y="1479230"/>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2"/>
          <p:cNvGrpSpPr/>
          <p:nvPr/>
        </p:nvGrpSpPr>
        <p:grpSpPr>
          <a:xfrm>
            <a:off x="3949783" y="1494623"/>
            <a:ext cx="577210" cy="580282"/>
            <a:chOff x="3095745" y="3805393"/>
            <a:chExt cx="352840" cy="354717"/>
          </a:xfrm>
        </p:grpSpPr>
        <p:sp>
          <p:nvSpPr>
            <p:cNvPr id="539" name="Google Shape;539;p32"/>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2"/>
          <p:cNvGrpSpPr/>
          <p:nvPr/>
        </p:nvGrpSpPr>
        <p:grpSpPr>
          <a:xfrm>
            <a:off x="6663393" y="1494610"/>
            <a:ext cx="583817" cy="580314"/>
            <a:chOff x="3541011" y="3367320"/>
            <a:chExt cx="348257" cy="346188"/>
          </a:xfrm>
        </p:grpSpPr>
        <p:sp>
          <p:nvSpPr>
            <p:cNvPr id="546" name="Google Shape;546;p32"/>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32"/>
          <p:cNvSpPr txBox="1"/>
          <p:nvPr>
            <p:ph idx="7" type="ctrTitle"/>
          </p:nvPr>
        </p:nvSpPr>
        <p:spPr>
          <a:xfrm>
            <a:off x="3691338" y="535925"/>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Why?</a:t>
            </a:r>
            <a:endParaRPr sz="3200"/>
          </a:p>
        </p:txBody>
      </p:sp>
      <p:sp>
        <p:nvSpPr>
          <p:cNvPr id="551" name="Google Shape;551;p32"/>
          <p:cNvSpPr txBox="1"/>
          <p:nvPr>
            <p:ph idx="7" type="ctrTitle"/>
          </p:nvPr>
        </p:nvSpPr>
        <p:spPr>
          <a:xfrm>
            <a:off x="6262000" y="535925"/>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Where?</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3"/>
          <p:cNvSpPr txBox="1"/>
          <p:nvPr>
            <p:ph idx="1" type="body"/>
          </p:nvPr>
        </p:nvSpPr>
        <p:spPr>
          <a:xfrm>
            <a:off x="283250" y="1063775"/>
            <a:ext cx="4571700" cy="30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What are the top 5 </a:t>
            </a:r>
            <a:r>
              <a:rPr lang="en" sz="1400"/>
              <a:t>fighter</a:t>
            </a:r>
            <a:r>
              <a:rPr lang="en" sz="1400"/>
              <a:t> metrics that contribute to winning a UFC match?</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2.  Which of the fighter metrics carry more weight than the others?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3.  How much do biometric </a:t>
            </a:r>
            <a:r>
              <a:rPr lang="en" sz="1400"/>
              <a:t>physical</a:t>
            </a:r>
            <a:r>
              <a:rPr lang="en" sz="1400"/>
              <a:t> factors, i.e. age, height &amp; weight affect the outcome of the match?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4. Does having a higher rank predict the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5. Do the number of win streaks necessarily predict a higher chance of winning?</a:t>
            </a:r>
            <a:endParaRPr sz="14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57" name="Google Shape;557;p33"/>
          <p:cNvSpPr txBox="1"/>
          <p:nvPr>
            <p:ph type="ctrTitle"/>
          </p:nvPr>
        </p:nvSpPr>
        <p:spPr>
          <a:xfrm>
            <a:off x="283250" y="411675"/>
            <a:ext cx="5352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 We Plan On Answering</a:t>
            </a:r>
            <a:endParaRPr sz="3200"/>
          </a:p>
        </p:txBody>
      </p:sp>
      <p:grpSp>
        <p:nvGrpSpPr>
          <p:cNvPr id="558" name="Google Shape;558;p33"/>
          <p:cNvGrpSpPr/>
          <p:nvPr/>
        </p:nvGrpSpPr>
        <p:grpSpPr>
          <a:xfrm>
            <a:off x="4944411" y="989482"/>
            <a:ext cx="2851442" cy="3213988"/>
            <a:chOff x="2501950" y="1507050"/>
            <a:chExt cx="2392350" cy="2696525"/>
          </a:xfrm>
        </p:grpSpPr>
        <p:sp>
          <p:nvSpPr>
            <p:cNvPr id="559" name="Google Shape;559;p33"/>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3"/>
          <p:cNvGrpSpPr/>
          <p:nvPr/>
        </p:nvGrpSpPr>
        <p:grpSpPr>
          <a:xfrm>
            <a:off x="7686104" y="-476250"/>
            <a:ext cx="2291257" cy="2922300"/>
            <a:chOff x="4882900" y="-64350"/>
            <a:chExt cx="2493750" cy="2922300"/>
          </a:xfrm>
        </p:grpSpPr>
        <p:sp>
          <p:nvSpPr>
            <p:cNvPr id="579" name="Google Shape;579;p33"/>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3"/>
          <p:cNvGrpSpPr/>
          <p:nvPr/>
        </p:nvGrpSpPr>
        <p:grpSpPr>
          <a:xfrm>
            <a:off x="5599242" y="1368971"/>
            <a:ext cx="1541751" cy="2455003"/>
            <a:chOff x="2160750" y="237575"/>
            <a:chExt cx="3253325" cy="5180425"/>
          </a:xfrm>
        </p:grpSpPr>
        <p:sp>
          <p:nvSpPr>
            <p:cNvPr id="585" name="Google Shape;585;p33"/>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4"/>
          <p:cNvSpPr txBox="1"/>
          <p:nvPr>
            <p:ph type="ctrTitle"/>
          </p:nvPr>
        </p:nvSpPr>
        <p:spPr>
          <a:xfrm>
            <a:off x="4696481" y="1365079"/>
            <a:ext cx="26556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Data &amp; Preprocessing</a:t>
            </a:r>
            <a:endParaRPr sz="2500"/>
          </a:p>
        </p:txBody>
      </p:sp>
      <p:sp>
        <p:nvSpPr>
          <p:cNvPr id="622" name="Google Shape;622;p3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700"/>
              <a:t>PostgresSQL Database</a:t>
            </a:r>
            <a:endParaRPr sz="1700"/>
          </a:p>
          <a:p>
            <a:pPr indent="-298450" lvl="0" marL="457200" rtl="0" algn="l">
              <a:spcBef>
                <a:spcPts val="0"/>
              </a:spcBef>
              <a:spcAft>
                <a:spcPts val="0"/>
              </a:spcAft>
              <a:buSzPts val="1100"/>
              <a:buChar char="●"/>
            </a:pPr>
            <a:r>
              <a:rPr lang="en" sz="1700"/>
              <a:t>Python</a:t>
            </a:r>
            <a:endParaRPr sz="1700"/>
          </a:p>
          <a:p>
            <a:pPr indent="-323850" lvl="1" marL="914400" rtl="0" algn="l">
              <a:spcBef>
                <a:spcPts val="0"/>
              </a:spcBef>
              <a:spcAft>
                <a:spcPts val="0"/>
              </a:spcAft>
              <a:buClr>
                <a:srgbClr val="FFFFFF"/>
              </a:buClr>
              <a:buSzPts val="1500"/>
              <a:buChar char="○"/>
            </a:pPr>
            <a:r>
              <a:rPr lang="en" sz="1500">
                <a:solidFill>
                  <a:srgbClr val="FFFFFF"/>
                </a:solidFill>
              </a:rPr>
              <a:t>Pandas</a:t>
            </a:r>
            <a:endParaRPr sz="1500">
              <a:solidFill>
                <a:srgbClr val="FFFFFF"/>
              </a:solidFill>
            </a:endParaRPr>
          </a:p>
          <a:p>
            <a:pPr indent="-323850" lvl="1" marL="914400" rtl="0" algn="l">
              <a:spcBef>
                <a:spcPts val="0"/>
              </a:spcBef>
              <a:spcAft>
                <a:spcPts val="0"/>
              </a:spcAft>
              <a:buClr>
                <a:srgbClr val="FFFFFF"/>
              </a:buClr>
              <a:buSzPts val="1500"/>
              <a:buChar char="○"/>
            </a:pPr>
            <a:r>
              <a:rPr lang="en" sz="1500">
                <a:solidFill>
                  <a:srgbClr val="FFFFFF"/>
                </a:solidFill>
              </a:rPr>
              <a:t>SciKit-Learn</a:t>
            </a:r>
            <a:endParaRPr sz="1500">
              <a:solidFill>
                <a:srgbClr val="FFFFFF"/>
              </a:solidFill>
            </a:endParaRPr>
          </a:p>
        </p:txBody>
      </p:sp>
      <p:sp>
        <p:nvSpPr>
          <p:cNvPr id="623" name="Google Shape;623;p34"/>
          <p:cNvSpPr txBox="1"/>
          <p:nvPr>
            <p:ph idx="2" type="ctrTitle"/>
          </p:nvPr>
        </p:nvSpPr>
        <p:spPr>
          <a:xfrm>
            <a:off x="1823950" y="2975542"/>
            <a:ext cx="24729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Analysis &amp; Viz</a:t>
            </a:r>
            <a:endParaRPr sz="2500"/>
          </a:p>
        </p:txBody>
      </p:sp>
      <p:sp>
        <p:nvSpPr>
          <p:cNvPr id="624" name="Google Shape;624;p34"/>
          <p:cNvSpPr txBox="1"/>
          <p:nvPr>
            <p:ph idx="3" type="subTitle"/>
          </p:nvPr>
        </p:nvSpPr>
        <p:spPr>
          <a:xfrm>
            <a:off x="2405625" y="3466515"/>
            <a:ext cx="3039300" cy="1179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700"/>
              <a:t>Google Slides</a:t>
            </a:r>
            <a:endParaRPr sz="1700"/>
          </a:p>
          <a:p>
            <a:pPr indent="-298450" lvl="0" marL="457200" rtl="0" algn="l">
              <a:spcBef>
                <a:spcPts val="0"/>
              </a:spcBef>
              <a:spcAft>
                <a:spcPts val="0"/>
              </a:spcAft>
              <a:buSzPts val="1100"/>
              <a:buChar char="●"/>
            </a:pPr>
            <a:r>
              <a:rPr lang="en" sz="1700"/>
              <a:t>Tableau Public</a:t>
            </a:r>
            <a:endParaRPr sz="1700"/>
          </a:p>
          <a:p>
            <a:pPr indent="-323850" lvl="1" marL="914400" rtl="0" algn="l">
              <a:spcBef>
                <a:spcPts val="0"/>
              </a:spcBef>
              <a:spcAft>
                <a:spcPts val="0"/>
              </a:spcAft>
              <a:buClr>
                <a:srgbClr val="FFFFFF"/>
              </a:buClr>
              <a:buSzPts val="1500"/>
              <a:buChar char="○"/>
            </a:pPr>
            <a:r>
              <a:rPr lang="en" sz="1500">
                <a:solidFill>
                  <a:srgbClr val="FFFFFF"/>
                </a:solidFill>
              </a:rPr>
              <a:t>Label Brushing</a:t>
            </a:r>
            <a:endParaRPr sz="1500">
              <a:solidFill>
                <a:srgbClr val="FFFFFF"/>
              </a:solidFill>
            </a:endParaRPr>
          </a:p>
          <a:p>
            <a:pPr indent="-323850" lvl="1" marL="914400" rtl="0" algn="l">
              <a:spcBef>
                <a:spcPts val="0"/>
              </a:spcBef>
              <a:spcAft>
                <a:spcPts val="0"/>
              </a:spcAft>
              <a:buClr>
                <a:srgbClr val="FFFFFF"/>
              </a:buClr>
              <a:buSzPts val="1500"/>
              <a:buChar char="○"/>
            </a:pPr>
            <a:r>
              <a:rPr lang="en" sz="1500">
                <a:solidFill>
                  <a:srgbClr val="FFFFFF"/>
                </a:solidFill>
              </a:rPr>
              <a:t>Filters</a:t>
            </a:r>
            <a:endParaRPr sz="1500">
              <a:solidFill>
                <a:srgbClr val="FFFFFF"/>
              </a:solidFill>
            </a:endParaRPr>
          </a:p>
          <a:p>
            <a:pPr indent="-323850" lvl="1" marL="914400" rtl="0" algn="l">
              <a:spcBef>
                <a:spcPts val="0"/>
              </a:spcBef>
              <a:spcAft>
                <a:spcPts val="0"/>
              </a:spcAft>
              <a:buClr>
                <a:srgbClr val="FFFFFF"/>
              </a:buClr>
              <a:buSzPts val="1500"/>
              <a:buChar char="○"/>
            </a:pPr>
            <a:r>
              <a:rPr lang="en" sz="1500">
                <a:solidFill>
                  <a:srgbClr val="FFFFFF"/>
                </a:solidFill>
              </a:rPr>
              <a:t>Heat Intensity</a:t>
            </a:r>
            <a:endParaRPr sz="1500">
              <a:solidFill>
                <a:srgbClr val="FFFFFF"/>
              </a:solidFill>
            </a:endParaRPr>
          </a:p>
        </p:txBody>
      </p:sp>
      <p:sp>
        <p:nvSpPr>
          <p:cNvPr id="625" name="Google Shape;625;p3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 and Techniques</a:t>
            </a:r>
            <a:endParaRPr/>
          </a:p>
        </p:txBody>
      </p:sp>
      <p:pic>
        <p:nvPicPr>
          <p:cNvPr id="626" name="Google Shape;626;p34"/>
          <p:cNvPicPr preferRelativeResize="0"/>
          <p:nvPr/>
        </p:nvPicPr>
        <p:blipFill>
          <a:blip r:embed="rId3">
            <a:alphaModFix/>
          </a:blip>
          <a:stretch>
            <a:fillRect/>
          </a:stretch>
        </p:blipFill>
        <p:spPr>
          <a:xfrm>
            <a:off x="618825" y="1323750"/>
            <a:ext cx="3952599" cy="1317525"/>
          </a:xfrm>
          <a:prstGeom prst="rect">
            <a:avLst/>
          </a:prstGeom>
          <a:noFill/>
          <a:ln>
            <a:noFill/>
          </a:ln>
        </p:spPr>
      </p:pic>
      <p:pic>
        <p:nvPicPr>
          <p:cNvPr id="627" name="Google Shape;627;p34"/>
          <p:cNvPicPr preferRelativeResize="0"/>
          <p:nvPr/>
        </p:nvPicPr>
        <p:blipFill>
          <a:blip r:embed="rId4">
            <a:alphaModFix/>
          </a:blip>
          <a:stretch>
            <a:fillRect/>
          </a:stretch>
        </p:blipFill>
        <p:spPr>
          <a:xfrm>
            <a:off x="5346525" y="3397775"/>
            <a:ext cx="2218752" cy="1248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5"/>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correlating to Red and Blue fighters</a:t>
            </a:r>
            <a:endParaRPr/>
          </a:p>
        </p:txBody>
      </p:sp>
      <p:sp>
        <p:nvSpPr>
          <p:cNvPr id="633" name="Google Shape;633;p35"/>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UFC Fights</a:t>
            </a:r>
            <a:endParaRPr sz="2300"/>
          </a:p>
        </p:txBody>
      </p:sp>
      <p:sp>
        <p:nvSpPr>
          <p:cNvPr id="634" name="Google Shape;634;p35"/>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dating from March 2010 </a:t>
            </a:r>
            <a:endParaRPr/>
          </a:p>
          <a:p>
            <a:pPr indent="0" lvl="0" marL="0" rtl="0" algn="l">
              <a:spcBef>
                <a:spcPts val="0"/>
              </a:spcBef>
              <a:spcAft>
                <a:spcPts val="0"/>
              </a:spcAft>
              <a:buNone/>
            </a:pPr>
            <a:r>
              <a:rPr lang="en"/>
              <a:t>to Feb 2021</a:t>
            </a:r>
            <a:endParaRPr/>
          </a:p>
        </p:txBody>
      </p:sp>
      <p:sp>
        <p:nvSpPr>
          <p:cNvPr id="635" name="Google Shape;635;p35"/>
          <p:cNvSpPr txBox="1"/>
          <p:nvPr>
            <p:ph idx="3" type="title"/>
          </p:nvPr>
        </p:nvSpPr>
        <p:spPr>
          <a:xfrm>
            <a:off x="970814"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4,566</a:t>
            </a:r>
            <a:endParaRPr/>
          </a:p>
        </p:txBody>
      </p:sp>
      <p:sp>
        <p:nvSpPr>
          <p:cNvPr id="636" name="Google Shape;636;p35"/>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Fighters</a:t>
            </a:r>
            <a:endParaRPr sz="2300"/>
          </a:p>
        </p:txBody>
      </p:sp>
      <p:sp>
        <p:nvSpPr>
          <p:cNvPr id="637" name="Google Shape;637;p35"/>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their previous </a:t>
            </a:r>
            <a:endParaRPr/>
          </a:p>
          <a:p>
            <a:pPr indent="0" lvl="0" marL="0" rtl="0" algn="l">
              <a:spcBef>
                <a:spcPts val="0"/>
              </a:spcBef>
              <a:spcAft>
                <a:spcPts val="0"/>
              </a:spcAft>
              <a:buNone/>
            </a:pPr>
            <a:r>
              <a:rPr lang="en"/>
              <a:t>bout metrics</a:t>
            </a:r>
            <a:endParaRPr/>
          </a:p>
        </p:txBody>
      </p:sp>
      <p:sp>
        <p:nvSpPr>
          <p:cNvPr id="638" name="Google Shape;638;p35"/>
          <p:cNvSpPr txBox="1"/>
          <p:nvPr>
            <p:ph idx="6" type="title"/>
          </p:nvPr>
        </p:nvSpPr>
        <p:spPr>
          <a:xfrm>
            <a:off x="3690341"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1,286</a:t>
            </a:r>
            <a:endParaRPr/>
          </a:p>
        </p:txBody>
      </p:sp>
      <p:sp>
        <p:nvSpPr>
          <p:cNvPr id="639" name="Google Shape;639;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Dataset and Features</a:t>
            </a:r>
            <a:endParaRPr sz="3200"/>
          </a:p>
        </p:txBody>
      </p:sp>
      <p:sp>
        <p:nvSpPr>
          <p:cNvPr id="640" name="Google Shape;640;p35"/>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Variables</a:t>
            </a:r>
            <a:endParaRPr sz="2300"/>
          </a:p>
        </p:txBody>
      </p:sp>
      <p:sp>
        <p:nvSpPr>
          <p:cNvPr id="641" name="Google Shape;641;p35"/>
          <p:cNvSpPr txBox="1"/>
          <p:nvPr>
            <p:ph idx="9" type="title"/>
          </p:nvPr>
        </p:nvSpPr>
        <p:spPr>
          <a:xfrm>
            <a:off x="6428436"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137</a:t>
            </a:r>
            <a:endParaRPr/>
          </a:p>
        </p:txBody>
      </p:sp>
      <p:pic>
        <p:nvPicPr>
          <p:cNvPr id="642" name="Google Shape;642;p35"/>
          <p:cNvPicPr preferRelativeResize="0"/>
          <p:nvPr/>
        </p:nvPicPr>
        <p:blipFill rotWithShape="1">
          <a:blip r:embed="rId3">
            <a:alphaModFix/>
          </a:blip>
          <a:srcRect b="29937" l="11780" r="11772" t="0"/>
          <a:stretch/>
        </p:blipFill>
        <p:spPr>
          <a:xfrm>
            <a:off x="3307400" y="1345838"/>
            <a:ext cx="2152499" cy="1314864"/>
          </a:xfrm>
          <a:prstGeom prst="rect">
            <a:avLst/>
          </a:prstGeom>
          <a:noFill/>
          <a:ln>
            <a:noFill/>
          </a:ln>
        </p:spPr>
      </p:pic>
      <p:pic>
        <p:nvPicPr>
          <p:cNvPr id="643" name="Google Shape;643;p35"/>
          <p:cNvPicPr preferRelativeResize="0"/>
          <p:nvPr/>
        </p:nvPicPr>
        <p:blipFill rotWithShape="1">
          <a:blip r:embed="rId4">
            <a:alphaModFix/>
          </a:blip>
          <a:srcRect b="8925" l="0" r="0" t="0"/>
          <a:stretch/>
        </p:blipFill>
        <p:spPr>
          <a:xfrm>
            <a:off x="5939650" y="1354041"/>
            <a:ext cx="2152500" cy="1306647"/>
          </a:xfrm>
          <a:prstGeom prst="rect">
            <a:avLst/>
          </a:prstGeom>
          <a:noFill/>
          <a:ln>
            <a:noFill/>
          </a:ln>
        </p:spPr>
      </p:pic>
      <p:pic>
        <p:nvPicPr>
          <p:cNvPr id="644" name="Google Shape;644;p35"/>
          <p:cNvPicPr preferRelativeResize="0"/>
          <p:nvPr/>
        </p:nvPicPr>
        <p:blipFill rotWithShape="1">
          <a:blip r:embed="rId5">
            <a:alphaModFix/>
          </a:blip>
          <a:srcRect b="6370" l="0" r="0" t="6361"/>
          <a:stretch/>
        </p:blipFill>
        <p:spPr>
          <a:xfrm>
            <a:off x="575850" y="1354050"/>
            <a:ext cx="2251800" cy="131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a:t>
            </a:r>
            <a:endParaRPr/>
          </a:p>
        </p:txBody>
      </p:sp>
      <p:sp>
        <p:nvSpPr>
          <p:cNvPr id="650" name="Google Shape;650;p36"/>
          <p:cNvSpPr/>
          <p:nvPr/>
        </p:nvSpPr>
        <p:spPr>
          <a:xfrm flipH="1" rot="984884">
            <a:off x="5513290"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rot="-984884">
            <a:off x="4490769"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flipH="1" rot="984884">
            <a:off x="3455997"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rot="-984884">
            <a:off x="2433475"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flipH="1" rot="984884">
            <a:off x="1402820" y="2327905"/>
            <a:ext cx="1116820" cy="5790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36"/>
          <p:cNvGrpSpPr/>
          <p:nvPr/>
        </p:nvGrpSpPr>
        <p:grpSpPr>
          <a:xfrm>
            <a:off x="1627553" y="2388713"/>
            <a:ext cx="1712700" cy="1230715"/>
            <a:chOff x="2683803" y="2543425"/>
            <a:chExt cx="1712700" cy="1230715"/>
          </a:xfrm>
        </p:grpSpPr>
        <p:sp>
          <p:nvSpPr>
            <p:cNvPr id="656" name="Google Shape;656;p36"/>
            <p:cNvSpPr txBox="1"/>
            <p:nvPr/>
          </p:nvSpPr>
          <p:spPr>
            <a:xfrm>
              <a:off x="3191705"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657" name="Google Shape;657;p36"/>
            <p:cNvSpPr/>
            <p:nvPr/>
          </p:nvSpPr>
          <p:spPr>
            <a:xfrm rot="-1789476">
              <a:off x="3457142" y="2572699"/>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2683803" y="3070640"/>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9" name="Google Shape;659;p36"/>
            <p:cNvSpPr txBox="1"/>
            <p:nvPr/>
          </p:nvSpPr>
          <p:spPr>
            <a:xfrm>
              <a:off x="2728053"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Database</a:t>
              </a:r>
              <a:r>
                <a:rPr lang="en" sz="800">
                  <a:solidFill>
                    <a:srgbClr val="FFFFFF"/>
                  </a:solidFill>
                  <a:latin typeface="Roboto"/>
                  <a:ea typeface="Roboto"/>
                  <a:cs typeface="Roboto"/>
                  <a:sym typeface="Roboto"/>
                </a:rPr>
                <a:t> Creation and data import</a:t>
              </a:r>
              <a:endParaRPr sz="800">
                <a:solidFill>
                  <a:srgbClr val="FFFFFF"/>
                </a:solidFill>
              </a:endParaRPr>
            </a:p>
          </p:txBody>
        </p:sp>
        <p:sp>
          <p:nvSpPr>
            <p:cNvPr id="660" name="Google Shape;660;p36"/>
            <p:cNvSpPr/>
            <p:nvPr/>
          </p:nvSpPr>
          <p:spPr>
            <a:xfrm>
              <a:off x="3495153" y="3005991"/>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36"/>
          <p:cNvGrpSpPr/>
          <p:nvPr/>
        </p:nvGrpSpPr>
        <p:grpSpPr>
          <a:xfrm>
            <a:off x="3677953" y="2388713"/>
            <a:ext cx="1712700" cy="1230715"/>
            <a:chOff x="4734203" y="2543425"/>
            <a:chExt cx="1712700" cy="1230715"/>
          </a:xfrm>
        </p:grpSpPr>
        <p:sp>
          <p:nvSpPr>
            <p:cNvPr id="662" name="Google Shape;662;p36"/>
            <p:cNvSpPr/>
            <p:nvPr/>
          </p:nvSpPr>
          <p:spPr>
            <a:xfrm rot="-1789476">
              <a:off x="5510320"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txBox="1"/>
            <p:nvPr/>
          </p:nvSpPr>
          <p:spPr>
            <a:xfrm>
              <a:off x="5234191"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664" name="Google Shape;664;p36"/>
            <p:cNvSpPr/>
            <p:nvPr/>
          </p:nvSpPr>
          <p:spPr>
            <a:xfrm>
              <a:off x="4734203"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5" name="Google Shape;665;p36"/>
            <p:cNvSpPr txBox="1"/>
            <p:nvPr/>
          </p:nvSpPr>
          <p:spPr>
            <a:xfrm>
              <a:off x="4778453"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Join of data</a:t>
              </a:r>
              <a:endParaRPr sz="800">
                <a:solidFill>
                  <a:srgbClr val="5E5E5E"/>
                </a:solidFill>
              </a:endParaRPr>
            </a:p>
          </p:txBody>
        </p:sp>
        <p:sp>
          <p:nvSpPr>
            <p:cNvPr id="666" name="Google Shape;666;p36"/>
            <p:cNvSpPr/>
            <p:nvPr/>
          </p:nvSpPr>
          <p:spPr>
            <a:xfrm>
              <a:off x="5545553"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36"/>
          <p:cNvSpPr/>
          <p:nvPr/>
        </p:nvSpPr>
        <p:spPr>
          <a:xfrm rot="-984884">
            <a:off x="380298" y="2327905"/>
            <a:ext cx="1116820" cy="5790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36"/>
          <p:cNvGrpSpPr/>
          <p:nvPr/>
        </p:nvGrpSpPr>
        <p:grpSpPr>
          <a:xfrm>
            <a:off x="585587" y="1066855"/>
            <a:ext cx="1712700" cy="1246629"/>
            <a:chOff x="1641853" y="1221570"/>
            <a:chExt cx="1712700" cy="1246754"/>
          </a:xfrm>
        </p:grpSpPr>
        <p:sp>
          <p:nvSpPr>
            <p:cNvPr id="669" name="Google Shape;669;p36"/>
            <p:cNvSpPr/>
            <p:nvPr/>
          </p:nvSpPr>
          <p:spPr>
            <a:xfrm>
              <a:off x="1641853" y="1221570"/>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0" name="Google Shape;670;p36"/>
            <p:cNvSpPr txBox="1"/>
            <p:nvPr/>
          </p:nvSpPr>
          <p:spPr>
            <a:xfrm>
              <a:off x="1670424" y="1986913"/>
              <a:ext cx="1624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671" name="Google Shape;671;p36"/>
            <p:cNvSpPr/>
            <p:nvPr/>
          </p:nvSpPr>
          <p:spPr>
            <a:xfrm rot="10800000">
              <a:off x="2453178" y="1920663"/>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txBox="1"/>
            <p:nvPr/>
          </p:nvSpPr>
          <p:spPr>
            <a:xfrm>
              <a:off x="1686103"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Data collection and processing</a:t>
              </a:r>
              <a:endParaRPr sz="800">
                <a:solidFill>
                  <a:srgbClr val="FFFFFF"/>
                </a:solidFill>
              </a:endParaRPr>
            </a:p>
          </p:txBody>
        </p:sp>
        <p:sp>
          <p:nvSpPr>
            <p:cNvPr id="673" name="Google Shape;673;p36"/>
            <p:cNvSpPr/>
            <p:nvPr/>
          </p:nvSpPr>
          <p:spPr>
            <a:xfrm rot="-1789476">
              <a:off x="2415143" y="2278597"/>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6"/>
          <p:cNvGrpSpPr/>
          <p:nvPr/>
        </p:nvGrpSpPr>
        <p:grpSpPr>
          <a:xfrm>
            <a:off x="4692960" y="1066857"/>
            <a:ext cx="1712700" cy="1246754"/>
            <a:chOff x="5770307" y="1221570"/>
            <a:chExt cx="1712700" cy="1246754"/>
          </a:xfrm>
        </p:grpSpPr>
        <p:sp>
          <p:nvSpPr>
            <p:cNvPr id="675" name="Google Shape;675;p36"/>
            <p:cNvSpPr/>
            <p:nvPr/>
          </p:nvSpPr>
          <p:spPr>
            <a:xfrm rot="-1789476">
              <a:off x="6546711"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txBox="1"/>
            <p:nvPr/>
          </p:nvSpPr>
          <p:spPr>
            <a:xfrm>
              <a:off x="6290844"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677" name="Google Shape;677;p36"/>
            <p:cNvSpPr/>
            <p:nvPr/>
          </p:nvSpPr>
          <p:spPr>
            <a:xfrm>
              <a:off x="5770307"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8" name="Google Shape;678;p36"/>
            <p:cNvSpPr/>
            <p:nvPr/>
          </p:nvSpPr>
          <p:spPr>
            <a:xfrm rot="10800000">
              <a:off x="6581632"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txBox="1"/>
            <p:nvPr/>
          </p:nvSpPr>
          <p:spPr>
            <a:xfrm>
              <a:off x="5814557"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Export joined data CSV</a:t>
              </a:r>
              <a:endParaRPr sz="800">
                <a:solidFill>
                  <a:srgbClr val="5E5E5E"/>
                </a:solidFill>
              </a:endParaRPr>
            </a:p>
          </p:txBody>
        </p:sp>
      </p:grpSp>
      <p:grpSp>
        <p:nvGrpSpPr>
          <p:cNvPr id="680" name="Google Shape;680;p36"/>
          <p:cNvGrpSpPr/>
          <p:nvPr/>
        </p:nvGrpSpPr>
        <p:grpSpPr>
          <a:xfrm>
            <a:off x="2648840" y="1066857"/>
            <a:ext cx="1712700" cy="1246754"/>
            <a:chOff x="3692203" y="1221570"/>
            <a:chExt cx="1712700" cy="1246754"/>
          </a:xfrm>
        </p:grpSpPr>
        <p:sp>
          <p:nvSpPr>
            <p:cNvPr id="681" name="Google Shape;681;p36"/>
            <p:cNvSpPr/>
            <p:nvPr/>
          </p:nvSpPr>
          <p:spPr>
            <a:xfrm rot="-1789476">
              <a:off x="4468320"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6"/>
            <p:cNvSpPr txBox="1"/>
            <p:nvPr/>
          </p:nvSpPr>
          <p:spPr>
            <a:xfrm>
              <a:off x="4204633"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683" name="Google Shape;683;p36"/>
            <p:cNvSpPr/>
            <p:nvPr/>
          </p:nvSpPr>
          <p:spPr>
            <a:xfrm>
              <a:off x="3692203"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4" name="Google Shape;684;p36"/>
            <p:cNvSpPr/>
            <p:nvPr/>
          </p:nvSpPr>
          <p:spPr>
            <a:xfrm rot="10800000">
              <a:off x="4503528"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6"/>
            <p:cNvSpPr txBox="1"/>
            <p:nvPr/>
          </p:nvSpPr>
          <p:spPr>
            <a:xfrm>
              <a:off x="3736453"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Table creation and queries</a:t>
              </a:r>
              <a:endParaRPr sz="800">
                <a:solidFill>
                  <a:srgbClr val="5E5E5E"/>
                </a:solidFill>
              </a:endParaRPr>
            </a:p>
          </p:txBody>
        </p:sp>
      </p:grpSp>
      <p:pic>
        <p:nvPicPr>
          <p:cNvPr id="686" name="Google Shape;686;p36"/>
          <p:cNvPicPr preferRelativeResize="0"/>
          <p:nvPr/>
        </p:nvPicPr>
        <p:blipFill>
          <a:blip r:embed="rId3">
            <a:alphaModFix/>
          </a:blip>
          <a:stretch>
            <a:fillRect/>
          </a:stretch>
        </p:blipFill>
        <p:spPr>
          <a:xfrm>
            <a:off x="2651686" y="1328557"/>
            <a:ext cx="1712700" cy="723336"/>
          </a:xfrm>
          <a:prstGeom prst="rect">
            <a:avLst/>
          </a:prstGeom>
          <a:noFill/>
          <a:ln>
            <a:noFill/>
          </a:ln>
        </p:spPr>
      </p:pic>
      <p:pic>
        <p:nvPicPr>
          <p:cNvPr id="687" name="Google Shape;687;p36"/>
          <p:cNvPicPr preferRelativeResize="0"/>
          <p:nvPr/>
        </p:nvPicPr>
        <p:blipFill>
          <a:blip r:embed="rId4">
            <a:alphaModFix/>
          </a:blip>
          <a:stretch>
            <a:fillRect/>
          </a:stretch>
        </p:blipFill>
        <p:spPr>
          <a:xfrm>
            <a:off x="3404725" y="3092900"/>
            <a:ext cx="843600" cy="1788200"/>
          </a:xfrm>
          <a:prstGeom prst="rect">
            <a:avLst/>
          </a:prstGeom>
          <a:noFill/>
          <a:ln>
            <a:noFill/>
          </a:ln>
        </p:spPr>
      </p:pic>
      <p:pic>
        <p:nvPicPr>
          <p:cNvPr id="688" name="Google Shape;688;p36"/>
          <p:cNvPicPr preferRelativeResize="0"/>
          <p:nvPr/>
        </p:nvPicPr>
        <p:blipFill>
          <a:blip r:embed="rId5">
            <a:alphaModFix/>
          </a:blip>
          <a:stretch>
            <a:fillRect/>
          </a:stretch>
        </p:blipFill>
        <p:spPr>
          <a:xfrm>
            <a:off x="4638475" y="3221900"/>
            <a:ext cx="1015650" cy="1077200"/>
          </a:xfrm>
          <a:prstGeom prst="rect">
            <a:avLst/>
          </a:prstGeom>
          <a:noFill/>
          <a:ln>
            <a:noFill/>
          </a:ln>
        </p:spPr>
      </p:pic>
      <p:pic>
        <p:nvPicPr>
          <p:cNvPr id="689" name="Google Shape;689;p36"/>
          <p:cNvPicPr preferRelativeResize="0"/>
          <p:nvPr/>
        </p:nvPicPr>
        <p:blipFill>
          <a:blip r:embed="rId6">
            <a:alphaModFix/>
          </a:blip>
          <a:stretch>
            <a:fillRect/>
          </a:stretch>
        </p:blipFill>
        <p:spPr>
          <a:xfrm>
            <a:off x="6290250" y="1841689"/>
            <a:ext cx="2561900" cy="14363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3800"/>
                                        <p:tgtEl>
                                          <p:spTgt spid="6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7"/>
          <p:cNvSpPr txBox="1"/>
          <p:nvPr>
            <p:ph type="ctrTitle"/>
          </p:nvPr>
        </p:nvSpPr>
        <p:spPr>
          <a:xfrm>
            <a:off x="618825" y="411675"/>
            <a:ext cx="788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how to connect dataframes in python</a:t>
            </a:r>
            <a:endParaRPr/>
          </a:p>
        </p:txBody>
      </p:sp>
      <p:grpSp>
        <p:nvGrpSpPr>
          <p:cNvPr id="695" name="Google Shape;695;p37"/>
          <p:cNvGrpSpPr/>
          <p:nvPr/>
        </p:nvGrpSpPr>
        <p:grpSpPr>
          <a:xfrm>
            <a:off x="1087525" y="1574025"/>
            <a:ext cx="1834900" cy="2315200"/>
            <a:chOff x="1083025" y="1574025"/>
            <a:chExt cx="1834900" cy="2315200"/>
          </a:xfrm>
        </p:grpSpPr>
        <p:sp>
          <p:nvSpPr>
            <p:cNvPr id="696" name="Google Shape;696;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sp>
          <p:nvSpPr>
            <p:cNvPr id="697" name="Google Shape;697;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Import tools</a:t>
              </a:r>
              <a:endParaRPr b="1" sz="1000">
                <a:solidFill>
                  <a:srgbClr val="0C58D3"/>
                </a:solidFill>
                <a:latin typeface="Roboto"/>
                <a:ea typeface="Roboto"/>
                <a:cs typeface="Roboto"/>
                <a:sym typeface="Roboto"/>
              </a:endParaRPr>
            </a:p>
          </p:txBody>
        </p:sp>
        <p:sp>
          <p:nvSpPr>
            <p:cNvPr id="698" name="Google Shape;698;p3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C58D3"/>
                  </a:solidFill>
                  <a:latin typeface="Roboto"/>
                  <a:ea typeface="Roboto"/>
                  <a:cs typeface="Roboto"/>
                  <a:sym typeface="Roboto"/>
                </a:rPr>
                <a:t>Sqlalchemy</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0"/>
                </a:spcAft>
                <a:buNone/>
              </a:pPr>
              <a:r>
                <a:rPr lang="en" sz="800">
                  <a:solidFill>
                    <a:srgbClr val="0C58D3"/>
                  </a:solidFill>
                  <a:latin typeface="Roboto"/>
                  <a:ea typeface="Roboto"/>
                  <a:cs typeface="Roboto"/>
                  <a:sym typeface="Roboto"/>
                </a:rPr>
                <a:t>Sqlalchemy_utils</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0"/>
                </a:spcAft>
                <a:buNone/>
              </a:pPr>
              <a:r>
                <a:rPr lang="en" sz="800">
                  <a:solidFill>
                    <a:srgbClr val="0C58D3"/>
                  </a:solidFill>
                  <a:latin typeface="Roboto"/>
                  <a:ea typeface="Roboto"/>
                  <a:cs typeface="Roboto"/>
                  <a:sym typeface="Roboto"/>
                </a:rPr>
                <a:t>Pandas</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1600"/>
                </a:spcAft>
                <a:buNone/>
              </a:pPr>
              <a:r>
                <a:rPr lang="en" sz="800">
                  <a:solidFill>
                    <a:srgbClr val="0C58D3"/>
                  </a:solidFill>
                  <a:latin typeface="Roboto"/>
                  <a:ea typeface="Roboto"/>
                  <a:cs typeface="Roboto"/>
                  <a:sym typeface="Roboto"/>
                </a:rPr>
                <a:t>psycopg2</a:t>
              </a:r>
              <a:endParaRPr sz="800">
                <a:solidFill>
                  <a:srgbClr val="0C58D3"/>
                </a:solidFill>
                <a:latin typeface="Roboto"/>
                <a:ea typeface="Roboto"/>
                <a:cs typeface="Roboto"/>
                <a:sym typeface="Roboto"/>
              </a:endParaRPr>
            </a:p>
          </p:txBody>
        </p:sp>
        <p:cxnSp>
          <p:nvCxnSpPr>
            <p:cNvPr id="699" name="Google Shape;699;p37"/>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00" name="Google Shape;700;p37"/>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1" name="Google Shape;701;p37"/>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37"/>
          <p:cNvGrpSpPr/>
          <p:nvPr/>
        </p:nvGrpSpPr>
        <p:grpSpPr>
          <a:xfrm>
            <a:off x="2796474" y="1574025"/>
            <a:ext cx="1834900" cy="2315200"/>
            <a:chOff x="1083025" y="1574025"/>
            <a:chExt cx="1834900" cy="2315200"/>
          </a:xfrm>
        </p:grpSpPr>
        <p:sp>
          <p:nvSpPr>
            <p:cNvPr id="703" name="Google Shape;703;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sp>
          <p:nvSpPr>
            <p:cNvPr id="704" name="Google Shape;704;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Create database engine</a:t>
              </a:r>
              <a:endParaRPr b="1" sz="1000">
                <a:solidFill>
                  <a:srgbClr val="0C58D3"/>
                </a:solidFill>
                <a:latin typeface="Roboto"/>
                <a:ea typeface="Roboto"/>
                <a:cs typeface="Roboto"/>
                <a:sym typeface="Roboto"/>
              </a:endParaRPr>
            </a:p>
          </p:txBody>
        </p:sp>
        <p:sp>
          <p:nvSpPr>
            <p:cNvPr id="705" name="Google Shape;705;p3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def create_new_db</a:t>
              </a:r>
              <a:endParaRPr sz="800">
                <a:solidFill>
                  <a:srgbClr val="0C58D3"/>
                </a:solidFill>
                <a:latin typeface="Roboto"/>
                <a:ea typeface="Roboto"/>
                <a:cs typeface="Roboto"/>
                <a:sym typeface="Roboto"/>
              </a:endParaRPr>
            </a:p>
          </p:txBody>
        </p:sp>
        <p:cxnSp>
          <p:nvCxnSpPr>
            <p:cNvPr id="706" name="Google Shape;706;p37"/>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07" name="Google Shape;707;p37"/>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8" name="Google Shape;708;p37"/>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7"/>
          <p:cNvGrpSpPr/>
          <p:nvPr/>
        </p:nvGrpSpPr>
        <p:grpSpPr>
          <a:xfrm>
            <a:off x="4508319" y="1573314"/>
            <a:ext cx="1834900" cy="2239000"/>
            <a:chOff x="1083025" y="1574025"/>
            <a:chExt cx="1834900" cy="2239000"/>
          </a:xfrm>
        </p:grpSpPr>
        <p:sp>
          <p:nvSpPr>
            <p:cNvPr id="710" name="Google Shape;710;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sp>
          <p:nvSpPr>
            <p:cNvPr id="711" name="Google Shape;711;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Connect dataframe to sql</a:t>
              </a:r>
              <a:endParaRPr b="1" sz="1000">
                <a:solidFill>
                  <a:srgbClr val="858585"/>
                </a:solidFill>
                <a:latin typeface="Roboto"/>
                <a:ea typeface="Roboto"/>
                <a:cs typeface="Roboto"/>
                <a:sym typeface="Roboto"/>
              </a:endParaRPr>
            </a:p>
          </p:txBody>
        </p:sp>
        <p:sp>
          <p:nvSpPr>
            <p:cNvPr id="712" name="Google Shape;712;p37"/>
            <p:cNvSpPr txBox="1"/>
            <p:nvPr/>
          </p:nvSpPr>
          <p:spPr>
            <a:xfrm>
              <a:off x="1215700" y="30756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858585"/>
                  </a:solidFill>
                  <a:latin typeface="Roboto"/>
                  <a:ea typeface="Roboto"/>
                  <a:cs typeface="Roboto"/>
                  <a:sym typeface="Roboto"/>
                </a:rPr>
                <a:t>conn=create_engine(url)</a:t>
              </a:r>
              <a:endParaRPr sz="800">
                <a:solidFill>
                  <a:srgbClr val="858585"/>
                </a:solidFill>
                <a:latin typeface="Roboto"/>
                <a:ea typeface="Roboto"/>
                <a:cs typeface="Roboto"/>
                <a:sym typeface="Roboto"/>
              </a:endParaRPr>
            </a:p>
            <a:p>
              <a:pPr indent="0" lvl="0" marL="0" rtl="0" algn="l">
                <a:lnSpc>
                  <a:spcPct val="100000"/>
                </a:lnSpc>
                <a:spcBef>
                  <a:spcPts val="1600"/>
                </a:spcBef>
                <a:spcAft>
                  <a:spcPts val="1600"/>
                </a:spcAft>
                <a:buNone/>
              </a:pPr>
              <a:r>
                <a:rPr lang="en" sz="800">
                  <a:solidFill>
                    <a:srgbClr val="858585"/>
                  </a:solidFill>
                  <a:latin typeface="Roboto"/>
                  <a:ea typeface="Roboto"/>
                  <a:cs typeface="Roboto"/>
                  <a:sym typeface="Roboto"/>
                </a:rPr>
                <a:t>df.to_sql</a:t>
              </a:r>
              <a:endParaRPr sz="800">
                <a:solidFill>
                  <a:srgbClr val="858585"/>
                </a:solidFill>
                <a:latin typeface="Roboto"/>
                <a:ea typeface="Roboto"/>
                <a:cs typeface="Roboto"/>
                <a:sym typeface="Roboto"/>
              </a:endParaRPr>
            </a:p>
          </p:txBody>
        </p:sp>
        <p:cxnSp>
          <p:nvCxnSpPr>
            <p:cNvPr id="713" name="Google Shape;713;p3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14" name="Google Shape;714;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15" name="Google Shape;715;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7"/>
          <p:cNvGrpSpPr/>
          <p:nvPr/>
        </p:nvGrpSpPr>
        <p:grpSpPr>
          <a:xfrm>
            <a:off x="6221583" y="1573303"/>
            <a:ext cx="1834900" cy="2239000"/>
            <a:chOff x="1083025" y="1574025"/>
            <a:chExt cx="1834900" cy="2239000"/>
          </a:xfrm>
        </p:grpSpPr>
        <p:sp>
          <p:nvSpPr>
            <p:cNvPr id="717" name="Google Shape;717;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sp>
          <p:nvSpPr>
            <p:cNvPr id="718" name="Google Shape;718;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Read in csv</a:t>
              </a:r>
              <a:endParaRPr b="1" sz="1000">
                <a:solidFill>
                  <a:srgbClr val="858585"/>
                </a:solidFill>
                <a:latin typeface="Roboto"/>
                <a:ea typeface="Roboto"/>
                <a:cs typeface="Roboto"/>
                <a:sym typeface="Roboto"/>
              </a:endParaRPr>
            </a:p>
          </p:txBody>
        </p:sp>
        <p:sp>
          <p:nvSpPr>
            <p:cNvPr id="719" name="Google Shape;719;p37"/>
            <p:cNvSpPr txBox="1"/>
            <p:nvPr/>
          </p:nvSpPr>
          <p:spPr>
            <a:xfrm>
              <a:off x="1215700" y="30756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Roboto"/>
                  <a:ea typeface="Roboto"/>
                  <a:cs typeface="Roboto"/>
                  <a:sym typeface="Roboto"/>
                </a:rPr>
                <a:t>df=pd.read_csv(“...csv”)</a:t>
              </a:r>
              <a:endParaRPr sz="800">
                <a:solidFill>
                  <a:srgbClr val="858585"/>
                </a:solidFill>
                <a:latin typeface="Roboto"/>
                <a:ea typeface="Roboto"/>
                <a:cs typeface="Roboto"/>
                <a:sym typeface="Roboto"/>
              </a:endParaRPr>
            </a:p>
            <a:p>
              <a:pPr indent="0" lvl="0" marL="0" rtl="0" algn="l">
                <a:lnSpc>
                  <a:spcPct val="115000"/>
                </a:lnSpc>
                <a:spcBef>
                  <a:spcPts val="1600"/>
                </a:spcBef>
                <a:spcAft>
                  <a:spcPts val="1600"/>
                </a:spcAft>
                <a:buNone/>
              </a:pPr>
              <a:r>
                <a:rPr lang="en" sz="800">
                  <a:solidFill>
                    <a:srgbClr val="858585"/>
                  </a:solidFill>
                  <a:latin typeface="Roboto"/>
                  <a:ea typeface="Roboto"/>
                  <a:cs typeface="Roboto"/>
                  <a:sym typeface="Roboto"/>
                </a:rPr>
                <a:t>con=df2postgres(df)</a:t>
              </a:r>
              <a:endParaRPr sz="800">
                <a:solidFill>
                  <a:srgbClr val="858585"/>
                </a:solidFill>
                <a:latin typeface="Roboto"/>
                <a:ea typeface="Roboto"/>
                <a:cs typeface="Roboto"/>
                <a:sym typeface="Roboto"/>
              </a:endParaRPr>
            </a:p>
          </p:txBody>
        </p:sp>
        <p:cxnSp>
          <p:nvCxnSpPr>
            <p:cNvPr id="720" name="Google Shape;720;p3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21" name="Google Shape;721;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22" name="Google Shape;722;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3" name="Google Shape;723;p37"/>
          <p:cNvPicPr preferRelativeResize="0"/>
          <p:nvPr/>
        </p:nvPicPr>
        <p:blipFill>
          <a:blip r:embed="rId3">
            <a:alphaModFix/>
          </a:blip>
          <a:stretch>
            <a:fillRect/>
          </a:stretch>
        </p:blipFill>
        <p:spPr>
          <a:xfrm flipH="1">
            <a:off x="3210425" y="3631900"/>
            <a:ext cx="2723150" cy="1511600"/>
          </a:xfrm>
          <a:prstGeom prst="rect">
            <a:avLst/>
          </a:prstGeom>
          <a:noFill/>
          <a:ln>
            <a:noFill/>
          </a:ln>
        </p:spPr>
      </p:pic>
      <p:pic>
        <p:nvPicPr>
          <p:cNvPr id="724" name="Google Shape;724;p37"/>
          <p:cNvPicPr preferRelativeResize="0"/>
          <p:nvPr/>
        </p:nvPicPr>
        <p:blipFill>
          <a:blip r:embed="rId4">
            <a:alphaModFix/>
          </a:blip>
          <a:stretch>
            <a:fillRect/>
          </a:stretch>
        </p:blipFill>
        <p:spPr>
          <a:xfrm>
            <a:off x="3992380" y="989475"/>
            <a:ext cx="4508939" cy="1037650"/>
          </a:xfrm>
          <a:prstGeom prst="rect">
            <a:avLst/>
          </a:prstGeom>
          <a:noFill/>
          <a:ln>
            <a:noFill/>
          </a:ln>
        </p:spPr>
      </p:pic>
      <p:pic>
        <p:nvPicPr>
          <p:cNvPr id="725" name="Google Shape;725;p37"/>
          <p:cNvPicPr preferRelativeResize="0"/>
          <p:nvPr/>
        </p:nvPicPr>
        <p:blipFill>
          <a:blip r:embed="rId5">
            <a:alphaModFix/>
          </a:blip>
          <a:stretch>
            <a:fillRect/>
          </a:stretch>
        </p:blipFill>
        <p:spPr>
          <a:xfrm>
            <a:off x="322875" y="989473"/>
            <a:ext cx="3364201" cy="122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8"/>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
            </a:r>
            <a:r>
              <a:rPr lang="en"/>
              <a:t>ata Exploration Phase</a:t>
            </a:r>
            <a:endParaRPr/>
          </a:p>
        </p:txBody>
      </p:sp>
      <p:sp>
        <p:nvSpPr>
          <p:cNvPr id="731" name="Google Shape;731;p38"/>
          <p:cNvSpPr txBox="1"/>
          <p:nvPr>
            <p:ph type="ctrTitle"/>
          </p:nvPr>
        </p:nvSpPr>
        <p:spPr>
          <a:xfrm>
            <a:off x="931234" y="1196026"/>
            <a:ext cx="982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Blue</a:t>
            </a:r>
            <a:endParaRPr/>
          </a:p>
        </p:txBody>
      </p:sp>
      <p:sp>
        <p:nvSpPr>
          <p:cNvPr id="732" name="Google Shape;732;p38"/>
          <p:cNvSpPr txBox="1"/>
          <p:nvPr>
            <p:ph idx="1" type="subTitle"/>
          </p:nvPr>
        </p:nvSpPr>
        <p:spPr>
          <a:xfrm>
            <a:off x="535825" y="1684100"/>
            <a:ext cx="3200100" cy="1112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Significant amount of null &amp; NaN values</a:t>
            </a:r>
            <a:endParaRPr/>
          </a:p>
          <a:p>
            <a:pPr indent="-292100" lvl="0" marL="457200" rtl="0" algn="l">
              <a:spcBef>
                <a:spcPts val="0"/>
              </a:spcBef>
              <a:spcAft>
                <a:spcPts val="0"/>
              </a:spcAft>
              <a:buSzPts val="1000"/>
              <a:buChar char="●"/>
            </a:pPr>
            <a:r>
              <a:rPr lang="en"/>
              <a:t>Data wasn’t curated for ML model in its original raw state</a:t>
            </a:r>
            <a:endParaRPr/>
          </a:p>
          <a:p>
            <a:pPr indent="-292100" lvl="0" marL="457200" rtl="0" algn="l">
              <a:spcBef>
                <a:spcPts val="0"/>
              </a:spcBef>
              <a:spcAft>
                <a:spcPts val="0"/>
              </a:spcAft>
              <a:buSzPts val="1000"/>
              <a:buChar char="●"/>
            </a:pPr>
            <a:r>
              <a:rPr lang="en"/>
              <a:t>Some “noisey” non-contributing columns we later found could be stripped from dataset</a:t>
            </a:r>
            <a:r>
              <a:rPr lang="en"/>
              <a:t>  </a:t>
            </a:r>
            <a:endParaRPr/>
          </a:p>
          <a:p>
            <a:pPr indent="0" lvl="0" marL="0" rtl="0" algn="l">
              <a:spcBef>
                <a:spcPts val="0"/>
              </a:spcBef>
              <a:spcAft>
                <a:spcPts val="0"/>
              </a:spcAft>
              <a:buNone/>
            </a:pPr>
            <a:r>
              <a:t/>
            </a:r>
            <a:endParaRPr/>
          </a:p>
        </p:txBody>
      </p:sp>
      <p:sp>
        <p:nvSpPr>
          <p:cNvPr id="733" name="Google Shape;733;p38"/>
          <p:cNvSpPr txBox="1"/>
          <p:nvPr>
            <p:ph idx="2" type="ctrTitle"/>
          </p:nvPr>
        </p:nvSpPr>
        <p:spPr>
          <a:xfrm>
            <a:off x="7050379" y="1196025"/>
            <a:ext cx="1137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Red</a:t>
            </a:r>
            <a:endParaRPr/>
          </a:p>
        </p:txBody>
      </p:sp>
      <p:sp>
        <p:nvSpPr>
          <p:cNvPr id="734" name="Google Shape;734;p38"/>
          <p:cNvSpPr txBox="1"/>
          <p:nvPr>
            <p:ph idx="3" type="subTitle"/>
          </p:nvPr>
        </p:nvSpPr>
        <p:spPr>
          <a:xfrm>
            <a:off x="5081725" y="1387000"/>
            <a:ext cx="3465600" cy="15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292100" lvl="0" marL="457200" rtl="0" algn="l">
              <a:spcBef>
                <a:spcPts val="0"/>
              </a:spcBef>
              <a:spcAft>
                <a:spcPts val="0"/>
              </a:spcAft>
              <a:buSzPts val="1000"/>
              <a:buChar char="●"/>
            </a:pPr>
            <a:r>
              <a:rPr b="1" lang="en"/>
              <a:t>Example: </a:t>
            </a:r>
            <a:r>
              <a:rPr lang="en"/>
              <a:t>ML model could be improved by getting the differences in the average accuracy of takedowns between fighters by using a function</a:t>
            </a:r>
            <a:endParaRPr/>
          </a:p>
          <a:p>
            <a:pPr indent="-292100" lvl="0" marL="457200" rtl="0" algn="l">
              <a:spcBef>
                <a:spcPts val="0"/>
              </a:spcBef>
              <a:spcAft>
                <a:spcPts val="0"/>
              </a:spcAft>
              <a:buSzPts val="1000"/>
              <a:buChar char="●"/>
            </a:pPr>
            <a:r>
              <a:rPr b="1" lang="en"/>
              <a:t>Function:  X = </a:t>
            </a:r>
            <a:r>
              <a:rPr lang="en"/>
              <a:t>“Blue corner score” minus (-) “Red corner score”</a:t>
            </a:r>
            <a:endParaRPr/>
          </a:p>
          <a:p>
            <a:pPr indent="-292100" lvl="1" marL="914400" rtl="0" algn="l">
              <a:spcBef>
                <a:spcPts val="0"/>
              </a:spcBef>
              <a:spcAft>
                <a:spcPts val="0"/>
              </a:spcAft>
              <a:buClr>
                <a:srgbClr val="FFFFFF"/>
              </a:buClr>
              <a:buSzPts val="1000"/>
              <a:buChar char="○"/>
            </a:pPr>
            <a:r>
              <a:rPr lang="en">
                <a:solidFill>
                  <a:srgbClr val="FFFFFF"/>
                </a:solidFill>
              </a:rPr>
              <a:t>Where a negative score actually favored the Red corner fighter</a:t>
            </a:r>
            <a:endParaRPr>
              <a:solidFill>
                <a:srgbClr val="FFFFFF"/>
              </a:solidFill>
            </a:endParaRPr>
          </a:p>
          <a:p>
            <a:pPr indent="-292100" lvl="0" marL="457200" rtl="0" algn="l">
              <a:spcBef>
                <a:spcPts val="0"/>
              </a:spcBef>
              <a:spcAft>
                <a:spcPts val="0"/>
              </a:spcAft>
              <a:buSzPts val="1000"/>
              <a:buChar char="●"/>
            </a:pPr>
            <a:r>
              <a:t/>
            </a:r>
            <a:endParaRPr/>
          </a:p>
        </p:txBody>
      </p:sp>
      <p:grpSp>
        <p:nvGrpSpPr>
          <p:cNvPr id="735" name="Google Shape;735;p38"/>
          <p:cNvGrpSpPr/>
          <p:nvPr/>
        </p:nvGrpSpPr>
        <p:grpSpPr>
          <a:xfrm>
            <a:off x="2466797" y="2837754"/>
            <a:ext cx="4594825" cy="1842617"/>
            <a:chOff x="3834069" y="2439811"/>
            <a:chExt cx="2413629" cy="967914"/>
          </a:xfrm>
        </p:grpSpPr>
        <p:grpSp>
          <p:nvGrpSpPr>
            <p:cNvPr id="736" name="Google Shape;736;p38"/>
            <p:cNvGrpSpPr/>
            <p:nvPr/>
          </p:nvGrpSpPr>
          <p:grpSpPr>
            <a:xfrm>
              <a:off x="4960453" y="2469658"/>
              <a:ext cx="1287244" cy="885527"/>
              <a:chOff x="4960453" y="2469658"/>
              <a:chExt cx="1287244" cy="885527"/>
            </a:xfrm>
          </p:grpSpPr>
          <p:sp>
            <p:nvSpPr>
              <p:cNvPr id="737" name="Google Shape;737;p38"/>
              <p:cNvSpPr/>
              <p:nvPr/>
            </p:nvSpPr>
            <p:spPr>
              <a:xfrm>
                <a:off x="4960453" y="3257061"/>
                <a:ext cx="128724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4960454" y="3099580"/>
                <a:ext cx="1051349" cy="98140"/>
              </a:xfrm>
              <a:custGeom>
                <a:rect b="b" l="l" r="r" t="t"/>
                <a:pathLst>
                  <a:path extrusionOk="0" h="6286" w="42851">
                    <a:moveTo>
                      <a:pt x="0" y="0"/>
                    </a:moveTo>
                    <a:lnTo>
                      <a:pt x="0" y="6285"/>
                    </a:lnTo>
                    <a:lnTo>
                      <a:pt x="42851" y="6285"/>
                    </a:lnTo>
                    <a:lnTo>
                      <a:pt x="42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38"/>
            <p:cNvGrpSpPr/>
            <p:nvPr/>
          </p:nvGrpSpPr>
          <p:grpSpPr>
            <a:xfrm>
              <a:off x="3834069" y="2469658"/>
              <a:ext cx="1129846" cy="885527"/>
              <a:chOff x="3834069" y="2469658"/>
              <a:chExt cx="1129846" cy="885527"/>
            </a:xfrm>
          </p:grpSpPr>
          <p:sp>
            <p:nvSpPr>
              <p:cNvPr id="744" name="Google Shape;744;p38"/>
              <p:cNvSpPr/>
              <p:nvPr/>
            </p:nvSpPr>
            <p:spPr>
              <a:xfrm>
                <a:off x="3834069" y="3257061"/>
                <a:ext cx="1129846"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4093459" y="3099580"/>
                <a:ext cx="870365" cy="98140"/>
              </a:xfrm>
              <a:custGeom>
                <a:rect b="b" l="l" r="r" t="t"/>
                <a:pathLst>
                  <a:path extrusionOk="0" h="6286" w="42854">
                    <a:moveTo>
                      <a:pt x="0" y="0"/>
                    </a:moveTo>
                    <a:lnTo>
                      <a:pt x="0" y="6285"/>
                    </a:lnTo>
                    <a:lnTo>
                      <a:pt x="42854" y="6285"/>
                    </a:lnTo>
                    <a:lnTo>
                      <a:pt x="42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chemeClr val="lt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1" name="Google Shape;751;p38"/>
          <p:cNvCxnSpPr>
            <a:stCxn id="731" idx="1"/>
          </p:cNvCxnSpPr>
          <p:nvPr/>
        </p:nvCxnSpPr>
        <p:spPr>
          <a:xfrm>
            <a:off x="931234" y="1484926"/>
            <a:ext cx="2543700" cy="2202000"/>
          </a:xfrm>
          <a:prstGeom prst="bentConnector3">
            <a:avLst>
              <a:gd fmla="val -9361" name="adj1"/>
            </a:avLst>
          </a:prstGeom>
          <a:noFill/>
          <a:ln cap="flat" cmpd="sng" w="9525">
            <a:solidFill>
              <a:schemeClr val="accent2"/>
            </a:solidFill>
            <a:prstDash val="solid"/>
            <a:round/>
            <a:headEnd len="med" w="med" type="none"/>
            <a:tailEnd len="med" w="med" type="none"/>
          </a:ln>
        </p:spPr>
      </p:cxnSp>
      <p:cxnSp>
        <p:nvCxnSpPr>
          <p:cNvPr id="752" name="Google Shape;752;p38"/>
          <p:cNvCxnSpPr>
            <a:stCxn id="733" idx="3"/>
          </p:cNvCxnSpPr>
          <p:nvPr/>
        </p:nvCxnSpPr>
        <p:spPr>
          <a:xfrm flipH="1">
            <a:off x="7041079" y="1484925"/>
            <a:ext cx="1146600" cy="2563800"/>
          </a:xfrm>
          <a:prstGeom prst="bentConnector4">
            <a:avLst>
              <a:gd fmla="val -20768" name="adj1"/>
              <a:gd fmla="val 100745" name="adj2"/>
            </a:avLst>
          </a:prstGeom>
          <a:noFill/>
          <a:ln cap="flat" cmpd="sng" w="9525">
            <a:solidFill>
              <a:schemeClr val="accent3"/>
            </a:solidFill>
            <a:prstDash val="solid"/>
            <a:round/>
            <a:headEnd len="med" w="med" type="none"/>
            <a:tailEnd len="med" w="med" type="none"/>
          </a:ln>
        </p:spPr>
      </p:cxnSp>
      <p:sp>
        <p:nvSpPr>
          <p:cNvPr id="753" name="Google Shape;753;p38"/>
          <p:cNvSpPr/>
          <p:nvPr/>
        </p:nvSpPr>
        <p:spPr>
          <a:xfrm>
            <a:off x="923634" y="363703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8282034" y="2960760"/>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9"/>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nalysis Phase</a:t>
            </a:r>
            <a:endParaRPr/>
          </a:p>
          <a:p>
            <a:pPr indent="0" lvl="0" marL="0" rtl="0" algn="l">
              <a:spcBef>
                <a:spcPts val="0"/>
              </a:spcBef>
              <a:spcAft>
                <a:spcPts val="0"/>
              </a:spcAft>
              <a:buNone/>
            </a:pPr>
            <a:r>
              <a:rPr lang="en" sz="1400"/>
              <a:t>-Model Comparison</a:t>
            </a:r>
            <a:endParaRPr sz="1400"/>
          </a:p>
        </p:txBody>
      </p:sp>
      <p:sp>
        <p:nvSpPr>
          <p:cNvPr id="760" name="Google Shape;760;p39"/>
          <p:cNvSpPr txBox="1"/>
          <p:nvPr>
            <p:ph idx="2" type="ctrTitle"/>
          </p:nvPr>
        </p:nvSpPr>
        <p:spPr>
          <a:xfrm>
            <a:off x="1317755" y="35102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Models</a:t>
            </a:r>
            <a:endParaRPr/>
          </a:p>
        </p:txBody>
      </p:sp>
      <p:sp>
        <p:nvSpPr>
          <p:cNvPr id="761" name="Google Shape;761;p39"/>
          <p:cNvSpPr txBox="1"/>
          <p:nvPr>
            <p:ph idx="4" type="ctrTitle"/>
          </p:nvPr>
        </p:nvSpPr>
        <p:spPr>
          <a:xfrm>
            <a:off x="6019141" y="12208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762" name="Google Shape;762;p39"/>
          <p:cNvSpPr txBox="1"/>
          <p:nvPr>
            <p:ph idx="7" type="subTitle"/>
          </p:nvPr>
        </p:nvSpPr>
        <p:spPr>
          <a:xfrm>
            <a:off x="6019155" y="36067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a:t>uilds regression or classification models in the form of a tree structure</a:t>
            </a:r>
            <a:endParaRPr/>
          </a:p>
        </p:txBody>
      </p:sp>
      <p:sp>
        <p:nvSpPr>
          <p:cNvPr id="763" name="Google Shape;763;p39"/>
          <p:cNvSpPr txBox="1"/>
          <p:nvPr>
            <p:ph type="ctrTitle"/>
          </p:nvPr>
        </p:nvSpPr>
        <p:spPr>
          <a:xfrm>
            <a:off x="1218541" y="13050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K-Nearest Neighbors</a:t>
            </a:r>
            <a:endParaRPr/>
          </a:p>
        </p:txBody>
      </p:sp>
      <p:sp>
        <p:nvSpPr>
          <p:cNvPr id="764" name="Google Shape;764;p39"/>
          <p:cNvSpPr txBox="1"/>
          <p:nvPr>
            <p:ph idx="1" type="subTitle"/>
          </p:nvPr>
        </p:nvSpPr>
        <p:spPr>
          <a:xfrm>
            <a:off x="654975" y="1865500"/>
            <a:ext cx="27066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imple, supervised machine learning algorithm</a:t>
            </a:r>
            <a:endParaRPr/>
          </a:p>
        </p:txBody>
      </p:sp>
      <p:sp>
        <p:nvSpPr>
          <p:cNvPr id="765" name="Google Shape;765;p39"/>
          <p:cNvSpPr txBox="1"/>
          <p:nvPr>
            <p:ph idx="3" type="subTitle"/>
          </p:nvPr>
        </p:nvSpPr>
        <p:spPr>
          <a:xfrm>
            <a:off x="6054550" y="1756051"/>
            <a:ext cx="19398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upervised learning algorithm</a:t>
            </a:r>
            <a:endParaRPr/>
          </a:p>
        </p:txBody>
      </p:sp>
      <p:sp>
        <p:nvSpPr>
          <p:cNvPr id="766" name="Google Shape;766;p39"/>
          <p:cNvSpPr txBox="1"/>
          <p:nvPr>
            <p:ph idx="5" type="subTitle"/>
          </p:nvPr>
        </p:nvSpPr>
        <p:spPr>
          <a:xfrm>
            <a:off x="510750" y="3988750"/>
            <a:ext cx="3604200" cy="12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s</a:t>
            </a:r>
            <a:r>
              <a:rPr lang="en"/>
              <a:t>tatistical model that uses a logistic function to model a binary dependent variable</a:t>
            </a:r>
            <a:endParaRPr/>
          </a:p>
        </p:txBody>
      </p:sp>
      <p:sp>
        <p:nvSpPr>
          <p:cNvPr id="767" name="Google Shape;767;p39"/>
          <p:cNvSpPr txBox="1"/>
          <p:nvPr>
            <p:ph idx="6" type="ctrTitle"/>
          </p:nvPr>
        </p:nvSpPr>
        <p:spPr>
          <a:xfrm>
            <a:off x="6113055" y="30792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768" name="Google Shape;768;p39"/>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4909275" y="30823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2" name="Google Shape;772;p39"/>
          <p:cNvCxnSpPr>
            <a:stCxn id="768" idx="3"/>
            <a:endCxn id="770"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773" name="Google Shape;773;p39"/>
          <p:cNvCxnSpPr>
            <a:stCxn id="770" idx="2"/>
            <a:endCxn id="769"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774" name="Google Shape;774;p39"/>
          <p:cNvCxnSpPr>
            <a:stCxn id="769" idx="3"/>
            <a:endCxn id="771"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775" name="Google Shape;775;p39"/>
          <p:cNvGrpSpPr/>
          <p:nvPr/>
        </p:nvGrpSpPr>
        <p:grpSpPr>
          <a:xfrm>
            <a:off x="5072712" y="3212678"/>
            <a:ext cx="402156" cy="456781"/>
            <a:chOff x="5357662" y="4297637"/>
            <a:chExt cx="287275" cy="326296"/>
          </a:xfrm>
        </p:grpSpPr>
        <p:sp>
          <p:nvSpPr>
            <p:cNvPr id="776" name="Google Shape;776;p39"/>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9"/>
          <p:cNvGrpSpPr/>
          <p:nvPr/>
        </p:nvGrpSpPr>
        <p:grpSpPr>
          <a:xfrm>
            <a:off x="3630590" y="3198869"/>
            <a:ext cx="484361" cy="484405"/>
            <a:chOff x="4890434" y="4287389"/>
            <a:chExt cx="345997" cy="346029"/>
          </a:xfrm>
        </p:grpSpPr>
        <p:sp>
          <p:nvSpPr>
            <p:cNvPr id="782" name="Google Shape;782;p39"/>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39"/>
          <p:cNvGrpSpPr/>
          <p:nvPr/>
        </p:nvGrpSpPr>
        <p:grpSpPr>
          <a:xfrm>
            <a:off x="5029465" y="1816807"/>
            <a:ext cx="488638" cy="438246"/>
            <a:chOff x="5778676" y="3826972"/>
            <a:chExt cx="349052" cy="313055"/>
          </a:xfrm>
        </p:grpSpPr>
        <p:sp>
          <p:nvSpPr>
            <p:cNvPr id="790" name="Google Shape;790;p39"/>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5" name="Google Shape;795;p39"/>
          <p:cNvPicPr preferRelativeResize="0"/>
          <p:nvPr/>
        </p:nvPicPr>
        <p:blipFill>
          <a:blip r:embed="rId3">
            <a:alphaModFix/>
          </a:blip>
          <a:stretch>
            <a:fillRect/>
          </a:stretch>
        </p:blipFill>
        <p:spPr>
          <a:xfrm>
            <a:off x="4878098" y="1642798"/>
            <a:ext cx="786250" cy="786250"/>
          </a:xfrm>
          <a:prstGeom prst="rect">
            <a:avLst/>
          </a:prstGeom>
          <a:noFill/>
          <a:ln>
            <a:noFill/>
          </a:ln>
        </p:spPr>
      </p:pic>
      <p:pic>
        <p:nvPicPr>
          <p:cNvPr id="796" name="Google Shape;796;p39"/>
          <p:cNvPicPr preferRelativeResize="0"/>
          <p:nvPr/>
        </p:nvPicPr>
        <p:blipFill>
          <a:blip r:embed="rId4">
            <a:alphaModFix/>
          </a:blip>
          <a:stretch>
            <a:fillRect/>
          </a:stretch>
        </p:blipFill>
        <p:spPr>
          <a:xfrm>
            <a:off x="4909425" y="3079200"/>
            <a:ext cx="723901" cy="723900"/>
          </a:xfrm>
          <a:prstGeom prst="rect">
            <a:avLst/>
          </a:prstGeom>
          <a:noFill/>
          <a:ln>
            <a:noFill/>
          </a:ln>
        </p:spPr>
      </p:pic>
      <p:pic>
        <p:nvPicPr>
          <p:cNvPr id="797" name="Google Shape;797;p39"/>
          <p:cNvPicPr preferRelativeResize="0"/>
          <p:nvPr/>
        </p:nvPicPr>
        <p:blipFill>
          <a:blip r:embed="rId5">
            <a:alphaModFix/>
          </a:blip>
          <a:stretch>
            <a:fillRect/>
          </a:stretch>
        </p:blipFill>
        <p:spPr>
          <a:xfrm>
            <a:off x="3479325" y="3056725"/>
            <a:ext cx="786250" cy="786250"/>
          </a:xfrm>
          <a:prstGeom prst="rect">
            <a:avLst/>
          </a:prstGeom>
          <a:noFill/>
          <a:ln>
            <a:noFill/>
          </a:ln>
        </p:spPr>
      </p:pic>
      <p:pic>
        <p:nvPicPr>
          <p:cNvPr id="798" name="Google Shape;798;p39"/>
          <p:cNvPicPr preferRelativeResize="0"/>
          <p:nvPr/>
        </p:nvPicPr>
        <p:blipFill>
          <a:blip r:embed="rId6">
            <a:alphaModFix/>
          </a:blip>
          <a:stretch>
            <a:fillRect/>
          </a:stretch>
        </p:blipFill>
        <p:spPr>
          <a:xfrm>
            <a:off x="3510825" y="1673975"/>
            <a:ext cx="723900" cy="72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0"/>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Albert Einstein</a:t>
            </a:r>
            <a:endParaRPr/>
          </a:p>
        </p:txBody>
      </p:sp>
      <p:sp>
        <p:nvSpPr>
          <p:cNvPr id="804" name="Google Shape;804;p40"/>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Everything should be made as simple as possible, but not simpler.”</a:t>
            </a:r>
            <a:endParaRPr/>
          </a:p>
        </p:txBody>
      </p:sp>
      <p:pic>
        <p:nvPicPr>
          <p:cNvPr id="805" name="Google Shape;805;p40"/>
          <p:cNvPicPr preferRelativeResize="0"/>
          <p:nvPr/>
        </p:nvPicPr>
        <p:blipFill>
          <a:blip r:embed="rId3">
            <a:alphaModFix/>
          </a:blip>
          <a:stretch>
            <a:fillRect/>
          </a:stretch>
        </p:blipFill>
        <p:spPr>
          <a:xfrm>
            <a:off x="2476400" y="353900"/>
            <a:ext cx="4191201" cy="4435700"/>
          </a:xfrm>
          <a:prstGeom prst="rect">
            <a:avLst/>
          </a:prstGeom>
          <a:noFill/>
          <a:ln>
            <a:noFill/>
          </a:ln>
          <a:effectLst>
            <a:outerShdw blurRad="57150" rotWithShape="0" algn="bl" dir="540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805"/>
                                        </p:tgtEl>
                                        <p:attrNameLst>
                                          <p:attrName>ppt_w</p:attrName>
                                        </p:attrNameLst>
                                      </p:cBhvr>
                                      <p:tavLst>
                                        <p:tav fmla="" tm="0">
                                          <p:val>
                                            <p:strVal val="#ppt_w"/>
                                          </p:val>
                                        </p:tav>
                                        <p:tav fmla="" tm="100000">
                                          <p:val>
                                            <p:strVal val="0"/>
                                          </p:val>
                                        </p:tav>
                                      </p:tavLst>
                                    </p:anim>
                                    <p:anim calcmode="lin" valueType="num">
                                      <p:cBhvr additive="base">
                                        <p:cTn dur="1000"/>
                                        <p:tgtEl>
                                          <p:spTgt spid="805"/>
                                        </p:tgtEl>
                                        <p:attrNameLst>
                                          <p:attrName>ppt_h</p:attrName>
                                        </p:attrNameLst>
                                      </p:cBhvr>
                                      <p:tavLst>
                                        <p:tav fmla="" tm="0">
                                          <p:val>
                                            <p:strVal val="#ppt_h"/>
                                          </p:val>
                                        </p:tav>
                                        <p:tav fmla="" tm="100000">
                                          <p:val>
                                            <p:strVal val="0"/>
                                          </p:val>
                                        </p:tav>
                                      </p:tavLst>
                                    </p:anim>
                                    <p:set>
                                      <p:cBhvr>
                                        <p:cTn dur="1" fill="hold">
                                          <p:stCondLst>
                                            <p:cond delay="1000"/>
                                          </p:stCondLst>
                                        </p:cTn>
                                        <p:tgtEl>
                                          <p:spTgt spid="8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1"/>
          <p:cNvSpPr txBox="1"/>
          <p:nvPr>
            <p:ph idx="8" type="ctrTitle"/>
          </p:nvPr>
        </p:nvSpPr>
        <p:spPr>
          <a:xfrm>
            <a:off x="540624" y="561050"/>
            <a:ext cx="710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Can’t have a good model without a good base</a:t>
            </a:r>
            <a:endParaRPr/>
          </a:p>
          <a:p>
            <a:pPr indent="0" lvl="0" marL="0" rtl="0" algn="l">
              <a:spcBef>
                <a:spcPts val="0"/>
              </a:spcBef>
              <a:spcAft>
                <a:spcPts val="0"/>
              </a:spcAft>
              <a:buNone/>
            </a:pPr>
            <a:r>
              <a:t/>
            </a:r>
            <a:endParaRPr sz="1400"/>
          </a:p>
        </p:txBody>
      </p:sp>
      <p:sp>
        <p:nvSpPr>
          <p:cNvPr id="811" name="Google Shape;811;p41"/>
          <p:cNvSpPr txBox="1"/>
          <p:nvPr>
            <p:ph idx="2" type="ctrTitle"/>
          </p:nvPr>
        </p:nvSpPr>
        <p:spPr>
          <a:xfrm>
            <a:off x="4952863" y="1213938"/>
            <a:ext cx="3550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Logistic Regression Model</a:t>
            </a:r>
            <a:endParaRPr sz="2400"/>
          </a:p>
        </p:txBody>
      </p:sp>
      <p:pic>
        <p:nvPicPr>
          <p:cNvPr id="812" name="Google Shape;812;p41"/>
          <p:cNvPicPr preferRelativeResize="0"/>
          <p:nvPr/>
        </p:nvPicPr>
        <p:blipFill>
          <a:blip r:embed="rId3">
            <a:alphaModFix/>
          </a:blip>
          <a:stretch>
            <a:fillRect/>
          </a:stretch>
        </p:blipFill>
        <p:spPr>
          <a:xfrm>
            <a:off x="5646663" y="1933750"/>
            <a:ext cx="2162925" cy="2162925"/>
          </a:xfrm>
          <a:prstGeom prst="rect">
            <a:avLst/>
          </a:prstGeom>
          <a:noFill/>
          <a:ln>
            <a:noFill/>
          </a:ln>
        </p:spPr>
      </p:pic>
      <p:pic>
        <p:nvPicPr>
          <p:cNvPr id="813" name="Google Shape;813;p41"/>
          <p:cNvPicPr preferRelativeResize="0"/>
          <p:nvPr/>
        </p:nvPicPr>
        <p:blipFill rotWithShape="1">
          <a:blip r:embed="rId4">
            <a:alphaModFix/>
          </a:blip>
          <a:srcRect b="0" l="0" r="57368" t="0"/>
          <a:stretch/>
        </p:blipFill>
        <p:spPr>
          <a:xfrm>
            <a:off x="1050225" y="2618600"/>
            <a:ext cx="3079051" cy="1586225"/>
          </a:xfrm>
          <a:prstGeom prst="rect">
            <a:avLst/>
          </a:prstGeom>
          <a:noFill/>
          <a:ln>
            <a:noFill/>
          </a:ln>
        </p:spPr>
      </p:pic>
      <p:sp>
        <p:nvSpPr>
          <p:cNvPr id="814" name="Google Shape;814;p41"/>
          <p:cNvSpPr txBox="1"/>
          <p:nvPr/>
        </p:nvSpPr>
        <p:spPr>
          <a:xfrm>
            <a:off x="370950" y="1188225"/>
            <a:ext cx="4437600" cy="1262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Maven Pro"/>
              <a:buChar char="●"/>
            </a:pPr>
            <a:r>
              <a:rPr lang="en">
                <a:solidFill>
                  <a:schemeClr val="lt1"/>
                </a:solidFill>
                <a:latin typeface="Maven Pro"/>
                <a:ea typeface="Maven Pro"/>
                <a:cs typeface="Maven Pro"/>
                <a:sym typeface="Maven Pro"/>
              </a:rPr>
              <a:t>For our base model we chose the Logistic Regression model</a:t>
            </a:r>
            <a:endParaRPr>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lt1"/>
              </a:solidFill>
              <a:latin typeface="Maven Pro"/>
              <a:ea typeface="Maven Pro"/>
              <a:cs typeface="Maven Pro"/>
              <a:sym typeface="Maven Pro"/>
            </a:endParaRPr>
          </a:p>
          <a:p>
            <a:pPr indent="-292100" lvl="0" marL="457200" rtl="0" algn="l">
              <a:spcBef>
                <a:spcPts val="0"/>
              </a:spcBef>
              <a:spcAft>
                <a:spcPts val="0"/>
              </a:spcAft>
              <a:buSzPts val="1000"/>
              <a:buFont typeface="Maven Pro"/>
              <a:buChar char="●"/>
            </a:pPr>
            <a:r>
              <a:rPr lang="en">
                <a:solidFill>
                  <a:schemeClr val="lt1"/>
                </a:solidFill>
                <a:latin typeface="Maven Pro"/>
                <a:ea typeface="Maven Pro"/>
                <a:cs typeface="Maven Pro"/>
                <a:sym typeface="Maven Pro"/>
              </a:rPr>
              <a:t>Our simple model can predict winners with the below accuracy percentage:</a:t>
            </a:r>
            <a:endParaRPr>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24" title="Bruce.mp4">
            <a:hlinkClick r:id="rId3"/>
          </p:cNvPr>
          <p:cNvPicPr preferRelativeResize="0"/>
          <p:nvPr/>
        </p:nvPicPr>
        <p:blipFill>
          <a:blip r:embed="rId4">
            <a:alphaModFix/>
          </a:blip>
          <a:stretch>
            <a:fillRect/>
          </a:stretch>
        </p:blipFill>
        <p:spPr>
          <a:xfrm>
            <a:off x="667350" y="337737"/>
            <a:ext cx="7866563" cy="443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42"/>
          <p:cNvSpPr txBox="1"/>
          <p:nvPr>
            <p:ph type="ctrTitle"/>
          </p:nvPr>
        </p:nvSpPr>
        <p:spPr>
          <a:xfrm>
            <a:off x="1512563" y="-1001212"/>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Fact</a:t>
            </a:r>
            <a:endParaRPr/>
          </a:p>
        </p:txBody>
      </p:sp>
      <p:sp>
        <p:nvSpPr>
          <p:cNvPr id="820" name="Google Shape;820;p42"/>
          <p:cNvSpPr txBox="1"/>
          <p:nvPr>
            <p:ph idx="1" type="subTitle"/>
          </p:nvPr>
        </p:nvSpPr>
        <p:spPr>
          <a:xfrm>
            <a:off x="720513" y="737275"/>
            <a:ext cx="7842900" cy="92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                 Most UFC champions have one base in common:  </a:t>
            </a:r>
            <a:endParaRPr/>
          </a:p>
          <a:p>
            <a:pPr indent="0" lvl="0" marL="0" rtl="0" algn="just">
              <a:spcBef>
                <a:spcPts val="0"/>
              </a:spcBef>
              <a:spcAft>
                <a:spcPts val="0"/>
              </a:spcAft>
              <a:buNone/>
            </a:pPr>
            <a:r>
              <a:rPr lang="en"/>
              <a:t>                                    Strong Wrestling Background</a:t>
            </a:r>
            <a:endParaRPr/>
          </a:p>
          <a:p>
            <a:pPr indent="0" lvl="0" marL="0" rtl="0" algn="ctr">
              <a:spcBef>
                <a:spcPts val="0"/>
              </a:spcBef>
              <a:spcAft>
                <a:spcPts val="0"/>
              </a:spcAft>
              <a:buNone/>
            </a:pPr>
            <a:r>
              <a:t/>
            </a:r>
            <a:endParaRPr/>
          </a:p>
        </p:txBody>
      </p:sp>
      <p:pic>
        <p:nvPicPr>
          <p:cNvPr id="821" name="Google Shape;821;p42"/>
          <p:cNvPicPr preferRelativeResize="0"/>
          <p:nvPr/>
        </p:nvPicPr>
        <p:blipFill>
          <a:blip r:embed="rId3">
            <a:alphaModFix/>
          </a:blip>
          <a:stretch>
            <a:fillRect/>
          </a:stretch>
        </p:blipFill>
        <p:spPr>
          <a:xfrm>
            <a:off x="2274500" y="1382300"/>
            <a:ext cx="4627726" cy="376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3"/>
          <p:cNvSpPr txBox="1"/>
          <p:nvPr>
            <p:ph idx="8" type="ctrTitle"/>
          </p:nvPr>
        </p:nvSpPr>
        <p:spPr>
          <a:xfrm>
            <a:off x="570205"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The Chosen Two</a:t>
            </a:r>
            <a:endParaRPr sz="3200"/>
          </a:p>
          <a:p>
            <a:pPr indent="0" lvl="0" marL="0" rtl="0" algn="l">
              <a:spcBef>
                <a:spcPts val="0"/>
              </a:spcBef>
              <a:spcAft>
                <a:spcPts val="0"/>
              </a:spcAft>
              <a:buNone/>
            </a:pPr>
            <a:r>
              <a:rPr lang="en" sz="1400"/>
              <a:t>Both models perform best with large datasets</a:t>
            </a:r>
            <a:endParaRPr sz="1400"/>
          </a:p>
        </p:txBody>
      </p:sp>
      <p:sp>
        <p:nvSpPr>
          <p:cNvPr id="827" name="Google Shape;827;p43"/>
          <p:cNvSpPr txBox="1"/>
          <p:nvPr>
            <p:ph idx="2" type="ctrTitle"/>
          </p:nvPr>
        </p:nvSpPr>
        <p:spPr>
          <a:xfrm>
            <a:off x="1250580" y="111799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a:t>
            </a:r>
            <a:r>
              <a:rPr lang="en"/>
              <a:t> </a:t>
            </a:r>
            <a:r>
              <a:rPr lang="en"/>
              <a:t>Models</a:t>
            </a:r>
            <a:endParaRPr/>
          </a:p>
        </p:txBody>
      </p:sp>
      <p:sp>
        <p:nvSpPr>
          <p:cNvPr id="828" name="Google Shape;828;p43"/>
          <p:cNvSpPr txBox="1"/>
          <p:nvPr>
            <p:ph idx="4" type="ctrTitle"/>
          </p:nvPr>
        </p:nvSpPr>
        <p:spPr>
          <a:xfrm>
            <a:off x="6305691" y="11180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829" name="Google Shape;829;p43"/>
          <p:cNvSpPr/>
          <p:nvPr/>
        </p:nvSpPr>
        <p:spPr>
          <a:xfrm>
            <a:off x="5018550" y="1718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43"/>
          <p:cNvCxnSpPr/>
          <p:nvPr/>
        </p:nvCxnSpPr>
        <p:spPr>
          <a:xfrm flipH="1" rot="10800000">
            <a:off x="4083200" y="2056075"/>
            <a:ext cx="1035000" cy="90000"/>
          </a:xfrm>
          <a:prstGeom prst="bentConnector3">
            <a:avLst>
              <a:gd fmla="val 50000" name="adj1"/>
            </a:avLst>
          </a:prstGeom>
          <a:noFill/>
          <a:ln cap="flat" cmpd="sng" w="9525">
            <a:solidFill>
              <a:schemeClr val="lt2"/>
            </a:solidFill>
            <a:prstDash val="solid"/>
            <a:round/>
            <a:headEnd len="med" w="med" type="none"/>
            <a:tailEnd len="med" w="med" type="none"/>
          </a:ln>
        </p:spPr>
      </p:cxnSp>
      <p:grpSp>
        <p:nvGrpSpPr>
          <p:cNvPr id="831" name="Google Shape;831;p43"/>
          <p:cNvGrpSpPr/>
          <p:nvPr/>
        </p:nvGrpSpPr>
        <p:grpSpPr>
          <a:xfrm>
            <a:off x="5072712" y="3212678"/>
            <a:ext cx="402156" cy="456781"/>
            <a:chOff x="5357662" y="4297637"/>
            <a:chExt cx="287275" cy="326296"/>
          </a:xfrm>
        </p:grpSpPr>
        <p:sp>
          <p:nvSpPr>
            <p:cNvPr id="832" name="Google Shape;832;p43"/>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3"/>
          <p:cNvGrpSpPr/>
          <p:nvPr/>
        </p:nvGrpSpPr>
        <p:grpSpPr>
          <a:xfrm>
            <a:off x="5029465" y="1816807"/>
            <a:ext cx="488638" cy="438246"/>
            <a:chOff x="5778676" y="3826972"/>
            <a:chExt cx="349052" cy="313055"/>
          </a:xfrm>
        </p:grpSpPr>
        <p:sp>
          <p:nvSpPr>
            <p:cNvPr id="838" name="Google Shape;838;p43"/>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3" name="Google Shape;843;p43"/>
          <p:cNvPicPr preferRelativeResize="0"/>
          <p:nvPr/>
        </p:nvPicPr>
        <p:blipFill>
          <a:blip r:embed="rId3">
            <a:alphaModFix/>
          </a:blip>
          <a:stretch>
            <a:fillRect/>
          </a:stretch>
        </p:blipFill>
        <p:spPr>
          <a:xfrm>
            <a:off x="4987373" y="1707948"/>
            <a:ext cx="786250" cy="786250"/>
          </a:xfrm>
          <a:prstGeom prst="rect">
            <a:avLst/>
          </a:prstGeom>
          <a:noFill/>
          <a:ln>
            <a:noFill/>
          </a:ln>
        </p:spPr>
      </p:pic>
      <p:sp>
        <p:nvSpPr>
          <p:cNvPr id="844" name="Google Shape;844;p43"/>
          <p:cNvSpPr txBox="1"/>
          <p:nvPr/>
        </p:nvSpPr>
        <p:spPr>
          <a:xfrm>
            <a:off x="136750" y="3007575"/>
            <a:ext cx="41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845" name="Google Shape;845;p43"/>
          <p:cNvSpPr txBox="1"/>
          <p:nvPr>
            <p:ph idx="1" type="subTitle"/>
          </p:nvPr>
        </p:nvSpPr>
        <p:spPr>
          <a:xfrm>
            <a:off x="5664350" y="1610200"/>
            <a:ext cx="3264000" cy="174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Great for tabular data</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A</a:t>
            </a:r>
            <a:r>
              <a:rPr lang="en"/>
              <a:t>utomates missing values present in the data.</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Requires less preprocessing and the training process is simpler.</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R</a:t>
            </a:r>
            <a:r>
              <a:rPr lang="en"/>
              <a:t>educes overfitting by </a:t>
            </a:r>
            <a:r>
              <a:rPr lang="en"/>
              <a:t>aggregating several decision trees which </a:t>
            </a:r>
            <a:r>
              <a:rPr lang="en"/>
              <a:t>helps improve accuracy and reduces error due to bias.</a:t>
            </a:r>
            <a:endParaRPr/>
          </a:p>
        </p:txBody>
      </p:sp>
      <p:sp>
        <p:nvSpPr>
          <p:cNvPr id="846" name="Google Shape;846;p43"/>
          <p:cNvSpPr txBox="1"/>
          <p:nvPr>
            <p:ph idx="1" type="subTitle"/>
          </p:nvPr>
        </p:nvSpPr>
        <p:spPr>
          <a:xfrm>
            <a:off x="136750" y="1610188"/>
            <a:ext cx="3318000" cy="1380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Great for images, audio or text.</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Prerequisites include f</a:t>
            </a:r>
            <a:r>
              <a:rPr lang="en"/>
              <a:t>illing missing values, converting categorical data into numerical and scale features into the same range </a:t>
            </a:r>
            <a:r>
              <a:rPr lang="en"/>
              <a:t>or at the very least similar.</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Seamless</a:t>
            </a:r>
            <a:r>
              <a:rPr lang="en"/>
              <a:t> feature engineering transition to improve accuracy</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847" name="Google Shape;847;p43"/>
          <p:cNvPicPr preferRelativeResize="0"/>
          <p:nvPr/>
        </p:nvPicPr>
        <p:blipFill>
          <a:blip r:embed="rId4">
            <a:alphaModFix/>
          </a:blip>
          <a:stretch>
            <a:fillRect/>
          </a:stretch>
        </p:blipFill>
        <p:spPr>
          <a:xfrm>
            <a:off x="3304125" y="1693838"/>
            <a:ext cx="940450" cy="814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4"/>
          <p:cNvSpPr txBox="1"/>
          <p:nvPr>
            <p:ph type="ctrTitle"/>
          </p:nvPr>
        </p:nvSpPr>
        <p:spPr>
          <a:xfrm>
            <a:off x="290550" y="19237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Machine Learning Analysis </a:t>
            </a:r>
            <a:endParaRPr sz="3200"/>
          </a:p>
        </p:txBody>
      </p:sp>
      <p:grpSp>
        <p:nvGrpSpPr>
          <p:cNvPr id="853" name="Google Shape;853;p44"/>
          <p:cNvGrpSpPr/>
          <p:nvPr/>
        </p:nvGrpSpPr>
        <p:grpSpPr>
          <a:xfrm>
            <a:off x="5632174" y="830225"/>
            <a:ext cx="3305842" cy="3413400"/>
            <a:chOff x="5632174" y="1189775"/>
            <a:chExt cx="3305842" cy="3413400"/>
          </a:xfrm>
        </p:grpSpPr>
        <p:sp>
          <p:nvSpPr>
            <p:cNvPr id="854" name="Google Shape;854;p44"/>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Random Forest / Neural Network comparison</a:t>
              </a:r>
              <a:endParaRPr>
                <a:solidFill>
                  <a:srgbClr val="FFFFFF"/>
                </a:solidFill>
                <a:latin typeface="Roboto"/>
                <a:ea typeface="Roboto"/>
                <a:cs typeface="Roboto"/>
                <a:sym typeface="Roboto"/>
              </a:endParaRPr>
            </a:p>
          </p:txBody>
        </p:sp>
        <p:sp>
          <p:nvSpPr>
            <p:cNvPr id="855" name="Google Shape;855;p44"/>
            <p:cNvSpPr txBox="1"/>
            <p:nvPr/>
          </p:nvSpPr>
          <p:spPr>
            <a:xfrm>
              <a:off x="5632174" y="1858775"/>
              <a:ext cx="3305700" cy="27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Which model will predict fight outcomes with the greatest accuracy?</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What input features and adjustments lead to optimal performance?</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Is our model overfit to our provided dataset?</a:t>
              </a:r>
              <a:endParaRPr>
                <a:solidFill>
                  <a:schemeClr val="lt1"/>
                </a:solidFill>
                <a:latin typeface="Roboto"/>
                <a:ea typeface="Roboto"/>
                <a:cs typeface="Roboto"/>
                <a:sym typeface="Roboto"/>
              </a:endParaRPr>
            </a:p>
          </p:txBody>
        </p:sp>
      </p:grpSp>
      <p:grpSp>
        <p:nvGrpSpPr>
          <p:cNvPr id="856" name="Google Shape;856;p44"/>
          <p:cNvGrpSpPr/>
          <p:nvPr/>
        </p:nvGrpSpPr>
        <p:grpSpPr>
          <a:xfrm>
            <a:off x="52602" y="830445"/>
            <a:ext cx="3197409" cy="3482711"/>
            <a:chOff x="61201" y="1189989"/>
            <a:chExt cx="3720080" cy="3482711"/>
          </a:xfrm>
        </p:grpSpPr>
        <p:sp>
          <p:nvSpPr>
            <p:cNvPr id="857" name="Google Shape;857;p44"/>
            <p:cNvSpPr/>
            <p:nvPr/>
          </p:nvSpPr>
          <p:spPr>
            <a:xfrm>
              <a:off x="23438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Basic Classification Model</a:t>
              </a:r>
              <a:endParaRPr>
                <a:solidFill>
                  <a:srgbClr val="FFFFFF"/>
                </a:solidFill>
                <a:latin typeface="Roboto"/>
                <a:ea typeface="Roboto"/>
                <a:cs typeface="Roboto"/>
                <a:sym typeface="Roboto"/>
              </a:endParaRPr>
            </a:p>
          </p:txBody>
        </p:sp>
        <p:sp>
          <p:nvSpPr>
            <p:cNvPr id="858" name="Google Shape;858;p44"/>
            <p:cNvSpPr txBox="1"/>
            <p:nvPr/>
          </p:nvSpPr>
          <p:spPr>
            <a:xfrm>
              <a:off x="61201" y="1859000"/>
              <a:ext cx="3424500" cy="28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Preliminary data preprocessing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Can we establish a correlation between the variables and wins with this data?</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What are the top 25 most important variables?</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p:txBody>
        </p:sp>
      </p:grpSp>
      <p:grpSp>
        <p:nvGrpSpPr>
          <p:cNvPr id="859" name="Google Shape;859;p44"/>
          <p:cNvGrpSpPr/>
          <p:nvPr/>
        </p:nvGrpSpPr>
        <p:grpSpPr>
          <a:xfrm>
            <a:off x="2919154" y="830225"/>
            <a:ext cx="3305700" cy="3413400"/>
            <a:chOff x="2944204" y="1189775"/>
            <a:chExt cx="3305700" cy="3413400"/>
          </a:xfrm>
        </p:grpSpPr>
        <p:sp>
          <p:nvSpPr>
            <p:cNvPr id="860" name="Google Shape;860;p44"/>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Preprocessing</a:t>
              </a:r>
              <a:endParaRPr>
                <a:solidFill>
                  <a:srgbClr val="FFFFFF"/>
                </a:solidFill>
                <a:latin typeface="Roboto"/>
                <a:ea typeface="Roboto"/>
                <a:cs typeface="Roboto"/>
                <a:sym typeface="Roboto"/>
              </a:endParaRPr>
            </a:p>
          </p:txBody>
        </p:sp>
        <p:sp>
          <p:nvSpPr>
            <p:cNvPr id="861" name="Google Shape;861;p44"/>
            <p:cNvSpPr txBox="1"/>
            <p:nvPr/>
          </p:nvSpPr>
          <p:spPr>
            <a:xfrm>
              <a:off x="3048500" y="1858775"/>
              <a:ext cx="2914200" cy="27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How can we improve performance of our model?</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5"/>
          <p:cNvSpPr txBox="1"/>
          <p:nvPr>
            <p:ph type="ctrTitle"/>
          </p:nvPr>
        </p:nvSpPr>
        <p:spPr>
          <a:xfrm>
            <a:off x="423700" y="140950"/>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Simple Model</a:t>
            </a:r>
            <a:endParaRPr sz="3200"/>
          </a:p>
        </p:txBody>
      </p:sp>
      <p:sp>
        <p:nvSpPr>
          <p:cNvPr id="867" name="Google Shape;867;p45"/>
          <p:cNvSpPr txBox="1"/>
          <p:nvPr/>
        </p:nvSpPr>
        <p:spPr>
          <a:xfrm>
            <a:off x="277475" y="618300"/>
            <a:ext cx="8304000" cy="4155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Maven Pro"/>
              <a:buChar char="●"/>
            </a:pPr>
            <a:r>
              <a:rPr lang="en" sz="1600">
                <a:solidFill>
                  <a:srgbClr val="FFFFFF"/>
                </a:solidFill>
                <a:latin typeface="Maven Pro"/>
                <a:ea typeface="Maven Pro"/>
                <a:cs typeface="Maven Pro"/>
                <a:sym typeface="Maven Pro"/>
              </a:rPr>
              <a:t>Correlation between variables and wins?</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15 variables with correlation of 25% or higher</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330200" lvl="0" marL="4572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DummyClassifier</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51.75% accuracy</a:t>
            </a:r>
            <a:endParaRPr sz="1600">
              <a:solidFill>
                <a:srgbClr val="FFFFFF"/>
              </a:solidFill>
              <a:latin typeface="Maven Pro"/>
              <a:ea typeface="Maven Pro"/>
              <a:cs typeface="Maven Pro"/>
              <a:sym typeface="Maven Pro"/>
            </a:endParaRPr>
          </a:p>
          <a:p>
            <a:pPr indent="0" lvl="0" marL="914400" rtl="0" algn="l">
              <a:spcBef>
                <a:spcPts val="0"/>
              </a:spcBef>
              <a:spcAft>
                <a:spcPts val="0"/>
              </a:spcAft>
              <a:buNone/>
            </a:pPr>
            <a:r>
              <a:t/>
            </a:r>
            <a:endParaRPr sz="1600">
              <a:solidFill>
                <a:srgbClr val="FFFFFF"/>
              </a:solidFill>
              <a:latin typeface="Maven Pro"/>
              <a:ea typeface="Maven Pro"/>
              <a:cs typeface="Maven Pro"/>
              <a:sym typeface="Maven Pro"/>
            </a:endParaRPr>
          </a:p>
        </p:txBody>
      </p:sp>
      <p:pic>
        <p:nvPicPr>
          <p:cNvPr id="868" name="Google Shape;868;p45"/>
          <p:cNvPicPr preferRelativeResize="0"/>
          <p:nvPr/>
        </p:nvPicPr>
        <p:blipFill>
          <a:blip r:embed="rId3">
            <a:alphaModFix/>
          </a:blip>
          <a:stretch>
            <a:fillRect/>
          </a:stretch>
        </p:blipFill>
        <p:spPr>
          <a:xfrm>
            <a:off x="9875" y="1277775"/>
            <a:ext cx="9144000" cy="1045525"/>
          </a:xfrm>
          <a:prstGeom prst="rect">
            <a:avLst/>
          </a:prstGeom>
          <a:noFill/>
          <a:ln>
            <a:noFill/>
          </a:ln>
        </p:spPr>
      </p:pic>
      <p:pic>
        <p:nvPicPr>
          <p:cNvPr id="869" name="Google Shape;869;p45"/>
          <p:cNvPicPr preferRelativeResize="0"/>
          <p:nvPr/>
        </p:nvPicPr>
        <p:blipFill>
          <a:blip r:embed="rId4">
            <a:alphaModFix/>
          </a:blip>
          <a:stretch>
            <a:fillRect/>
          </a:stretch>
        </p:blipFill>
        <p:spPr>
          <a:xfrm>
            <a:off x="4277775" y="2430713"/>
            <a:ext cx="4438650" cy="2657475"/>
          </a:xfrm>
          <a:prstGeom prst="rect">
            <a:avLst/>
          </a:prstGeom>
          <a:noFill/>
          <a:ln>
            <a:noFill/>
          </a:ln>
        </p:spPr>
      </p:pic>
      <p:sp>
        <p:nvSpPr>
          <p:cNvPr id="870" name="Google Shape;870;p45"/>
          <p:cNvSpPr/>
          <p:nvPr/>
        </p:nvSpPr>
        <p:spPr>
          <a:xfrm rot="5400000">
            <a:off x="2833650" y="2632175"/>
            <a:ext cx="1275900" cy="8730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6"/>
          <p:cNvSpPr txBox="1"/>
          <p:nvPr>
            <p:ph type="ctrTitle"/>
          </p:nvPr>
        </p:nvSpPr>
        <p:spPr>
          <a:xfrm>
            <a:off x="436575" y="25667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Data Preprocessing</a:t>
            </a:r>
            <a:endParaRPr sz="3200"/>
          </a:p>
        </p:txBody>
      </p:sp>
      <p:sp>
        <p:nvSpPr>
          <p:cNvPr id="876" name="Google Shape;876;p46"/>
          <p:cNvSpPr txBox="1"/>
          <p:nvPr/>
        </p:nvSpPr>
        <p:spPr>
          <a:xfrm>
            <a:off x="277475" y="618300"/>
            <a:ext cx="830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342900" lvl="0" marL="457200" rtl="0" algn="l">
              <a:spcBef>
                <a:spcPts val="0"/>
              </a:spcBef>
              <a:spcAft>
                <a:spcPts val="0"/>
              </a:spcAft>
              <a:buClr>
                <a:srgbClr val="FFFFFF"/>
              </a:buClr>
              <a:buSzPts val="1800"/>
              <a:buFont typeface="Maven Pro"/>
              <a:buChar char="●"/>
            </a:pPr>
            <a:r>
              <a:rPr lang="en" sz="1600">
                <a:solidFill>
                  <a:srgbClr val="FFFFFF"/>
                </a:solidFill>
                <a:latin typeface="Maven Pro"/>
                <a:ea typeface="Maven Pro"/>
                <a:cs typeface="Maven Pro"/>
                <a:sym typeface="Maven Pro"/>
              </a:rPr>
              <a:t>Feature Engineering</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(Blue Corner stats) - (Red Corner stats)</a:t>
            </a:r>
            <a:endParaRPr sz="1600">
              <a:solidFill>
                <a:srgbClr val="FFFFFF"/>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600">
                <a:solidFill>
                  <a:schemeClr val="lt1"/>
                </a:solidFill>
                <a:latin typeface="Maven Pro"/>
                <a:ea typeface="Maven Pro"/>
                <a:cs typeface="Maven Pro"/>
                <a:sym typeface="Maven Pro"/>
              </a:rPr>
              <a:t>Noisy Data</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Date, location, weight class, ect.</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Columns with predominantly null values</a:t>
            </a:r>
            <a:endParaRPr sz="16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Null values</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True nulls?  Or zeros?</a:t>
            </a:r>
            <a:endParaRPr sz="16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Categorical values to be encoded</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p:txBody>
      </p:sp>
      <p:pic>
        <p:nvPicPr>
          <p:cNvPr id="877" name="Google Shape;877;p46"/>
          <p:cNvPicPr preferRelativeResize="0"/>
          <p:nvPr/>
        </p:nvPicPr>
        <p:blipFill>
          <a:blip r:embed="rId3">
            <a:alphaModFix/>
          </a:blip>
          <a:stretch>
            <a:fillRect/>
          </a:stretch>
        </p:blipFill>
        <p:spPr>
          <a:xfrm>
            <a:off x="844025" y="3115650"/>
            <a:ext cx="7170900" cy="170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47"/>
          <p:cNvSpPr txBox="1"/>
          <p:nvPr>
            <p:ph type="ctrTitle"/>
          </p:nvPr>
        </p:nvSpPr>
        <p:spPr>
          <a:xfrm>
            <a:off x="290550" y="572550"/>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Random Forest Vs. Neural Network</a:t>
            </a:r>
            <a:endParaRPr sz="3200"/>
          </a:p>
        </p:txBody>
      </p:sp>
      <p:sp>
        <p:nvSpPr>
          <p:cNvPr id="883" name="Google Shape;883;p47"/>
          <p:cNvSpPr txBox="1"/>
          <p:nvPr/>
        </p:nvSpPr>
        <p:spPr>
          <a:xfrm>
            <a:off x="84800" y="1150350"/>
            <a:ext cx="8304000" cy="317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Maven Pro"/>
              <a:buChar char="●"/>
            </a:pPr>
            <a:r>
              <a:rPr lang="en" sz="1600">
                <a:solidFill>
                  <a:srgbClr val="FFFFFF"/>
                </a:solidFill>
                <a:latin typeface="Maven Pro"/>
                <a:ea typeface="Maven Pro"/>
                <a:cs typeface="Maven Pro"/>
                <a:sym typeface="Maven Pro"/>
              </a:rPr>
              <a:t>Random Forest</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75/25 train/test split</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78% accuracy</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330200" lvl="0" marL="4572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Neural Network</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2 Hidden layers</a:t>
            </a:r>
            <a:endParaRPr sz="1600">
              <a:solidFill>
                <a:srgbClr val="FFFFFF"/>
              </a:solidFill>
              <a:latin typeface="Maven Pro"/>
              <a:ea typeface="Maven Pro"/>
              <a:cs typeface="Maven Pro"/>
              <a:sym typeface="Maven Pro"/>
            </a:endParaRPr>
          </a:p>
          <a:p>
            <a:pPr indent="-330200" lvl="2" marL="13716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25 and 12 nodes </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25 epochs</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Accuracy: 77.93%</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p:txBody>
      </p:sp>
      <p:pic>
        <p:nvPicPr>
          <p:cNvPr id="884" name="Google Shape;884;p47"/>
          <p:cNvPicPr preferRelativeResize="0"/>
          <p:nvPr/>
        </p:nvPicPr>
        <p:blipFill>
          <a:blip r:embed="rId3">
            <a:alphaModFix/>
          </a:blip>
          <a:stretch>
            <a:fillRect/>
          </a:stretch>
        </p:blipFill>
        <p:spPr>
          <a:xfrm>
            <a:off x="3540000" y="1460025"/>
            <a:ext cx="5298000" cy="720000"/>
          </a:xfrm>
          <a:prstGeom prst="rect">
            <a:avLst/>
          </a:prstGeom>
          <a:noFill/>
          <a:ln>
            <a:noFill/>
          </a:ln>
        </p:spPr>
      </p:pic>
      <p:pic>
        <p:nvPicPr>
          <p:cNvPr id="885" name="Google Shape;885;p47"/>
          <p:cNvPicPr preferRelativeResize="0"/>
          <p:nvPr/>
        </p:nvPicPr>
        <p:blipFill>
          <a:blip r:embed="rId4">
            <a:alphaModFix/>
          </a:blip>
          <a:stretch>
            <a:fillRect/>
          </a:stretch>
        </p:blipFill>
        <p:spPr>
          <a:xfrm>
            <a:off x="3641050" y="2725075"/>
            <a:ext cx="5297999" cy="1386392"/>
          </a:xfrm>
          <a:prstGeom prst="rect">
            <a:avLst/>
          </a:prstGeom>
          <a:noFill/>
          <a:ln>
            <a:noFill/>
          </a:ln>
        </p:spPr>
      </p:pic>
      <p:sp>
        <p:nvSpPr>
          <p:cNvPr id="886" name="Google Shape;886;p47"/>
          <p:cNvSpPr/>
          <p:nvPr/>
        </p:nvSpPr>
        <p:spPr>
          <a:xfrm>
            <a:off x="5259225" y="2249750"/>
            <a:ext cx="1415700" cy="405600"/>
          </a:xfrm>
          <a:prstGeom prst="downArrow">
            <a:avLst>
              <a:gd fmla="val 50000" name="adj1"/>
              <a:gd fmla="val 4853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8"/>
          <p:cNvSpPr txBox="1"/>
          <p:nvPr>
            <p:ph type="ctrTitle"/>
          </p:nvPr>
        </p:nvSpPr>
        <p:spPr>
          <a:xfrm>
            <a:off x="290550" y="225200"/>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Is the chosen model overfit?</a:t>
            </a:r>
            <a:endParaRPr sz="3200"/>
          </a:p>
        </p:txBody>
      </p:sp>
      <p:sp>
        <p:nvSpPr>
          <p:cNvPr id="892" name="Google Shape;892;p48"/>
          <p:cNvSpPr txBox="1"/>
          <p:nvPr/>
        </p:nvSpPr>
        <p:spPr>
          <a:xfrm>
            <a:off x="237200" y="629800"/>
            <a:ext cx="830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p:txBody>
      </p:sp>
      <p:pic>
        <p:nvPicPr>
          <p:cNvPr id="893" name="Google Shape;893;p48"/>
          <p:cNvPicPr preferRelativeResize="0"/>
          <p:nvPr/>
        </p:nvPicPr>
        <p:blipFill>
          <a:blip r:embed="rId3">
            <a:alphaModFix/>
          </a:blip>
          <a:stretch>
            <a:fillRect/>
          </a:stretch>
        </p:blipFill>
        <p:spPr>
          <a:xfrm>
            <a:off x="476075" y="803000"/>
            <a:ext cx="7826251" cy="3537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9"/>
          <p:cNvSpPr txBox="1"/>
          <p:nvPr>
            <p:ph type="ctrTitle"/>
          </p:nvPr>
        </p:nvSpPr>
        <p:spPr>
          <a:xfrm>
            <a:off x="2372925" y="408775"/>
            <a:ext cx="3708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Tableau Time</a:t>
            </a:r>
            <a:endParaRPr sz="3500"/>
          </a:p>
        </p:txBody>
      </p:sp>
      <p:pic>
        <p:nvPicPr>
          <p:cNvPr id="899" name="Google Shape;899;p49"/>
          <p:cNvPicPr preferRelativeResize="0"/>
          <p:nvPr/>
        </p:nvPicPr>
        <p:blipFill>
          <a:blip r:embed="rId3">
            <a:alphaModFix/>
          </a:blip>
          <a:stretch>
            <a:fillRect/>
          </a:stretch>
        </p:blipFill>
        <p:spPr>
          <a:xfrm>
            <a:off x="1564225" y="1062775"/>
            <a:ext cx="5325705" cy="3775925"/>
          </a:xfrm>
          <a:prstGeom prst="rect">
            <a:avLst/>
          </a:prstGeom>
          <a:noFill/>
          <a:ln>
            <a:noFill/>
          </a:ln>
        </p:spPr>
      </p:pic>
      <p:pic>
        <p:nvPicPr>
          <p:cNvPr id="900" name="Google Shape;900;p49"/>
          <p:cNvPicPr preferRelativeResize="0"/>
          <p:nvPr/>
        </p:nvPicPr>
        <p:blipFill>
          <a:blip r:embed="rId4">
            <a:alphaModFix/>
          </a:blip>
          <a:stretch>
            <a:fillRect/>
          </a:stretch>
        </p:blipFill>
        <p:spPr>
          <a:xfrm>
            <a:off x="3694727" y="2349325"/>
            <a:ext cx="1064700" cy="1064700"/>
          </a:xfrm>
          <a:prstGeom prst="rect">
            <a:avLst/>
          </a:prstGeom>
          <a:noFill/>
          <a:ln>
            <a:noFill/>
          </a:ln>
        </p:spPr>
      </p:pic>
      <p:sp>
        <p:nvSpPr>
          <p:cNvPr id="901" name="Google Shape;901;p49"/>
          <p:cNvSpPr txBox="1"/>
          <p:nvPr/>
        </p:nvSpPr>
        <p:spPr>
          <a:xfrm>
            <a:off x="3564225" y="3088150"/>
            <a:ext cx="132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latin typeface="Maven Pro"/>
                <a:ea typeface="Maven Pro"/>
                <a:cs typeface="Maven Pro"/>
                <a:sym typeface="Maven Pro"/>
                <a:hlinkClick r:id="rId5"/>
              </a:rPr>
              <a:t>URL Link</a:t>
            </a:r>
            <a:endParaRPr sz="1100">
              <a:latin typeface="Maven Pro"/>
              <a:ea typeface="Maven Pro"/>
              <a:cs typeface="Maven Pro"/>
              <a:sym typeface="Maven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5" name="Shape 905"/>
        <p:cNvGrpSpPr/>
        <p:nvPr/>
      </p:nvGrpSpPr>
      <p:grpSpPr>
        <a:xfrm>
          <a:off x="0" y="0"/>
          <a:ext cx="0" cy="0"/>
          <a:chOff x="0" y="0"/>
          <a:chExt cx="0" cy="0"/>
        </a:xfrm>
      </p:grpSpPr>
      <p:sp>
        <p:nvSpPr>
          <p:cNvPr id="906" name="Google Shape;906;p50"/>
          <p:cNvSpPr txBox="1"/>
          <p:nvPr/>
        </p:nvSpPr>
        <p:spPr>
          <a:xfrm>
            <a:off x="732775" y="972300"/>
            <a:ext cx="73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pic>
        <p:nvPicPr>
          <p:cNvPr id="907" name="Google Shape;907;p50"/>
          <p:cNvPicPr preferRelativeResize="0"/>
          <p:nvPr/>
        </p:nvPicPr>
        <p:blipFill>
          <a:blip r:embed="rId3">
            <a:alphaModFix/>
          </a:blip>
          <a:stretch>
            <a:fillRect/>
          </a:stretch>
        </p:blipFill>
        <p:spPr>
          <a:xfrm>
            <a:off x="1899225" y="972300"/>
            <a:ext cx="5345553" cy="3466200"/>
          </a:xfrm>
          <a:prstGeom prst="rect">
            <a:avLst/>
          </a:prstGeom>
          <a:noFill/>
          <a:ln>
            <a:noFill/>
          </a:ln>
        </p:spPr>
      </p:pic>
      <p:sp>
        <p:nvSpPr>
          <p:cNvPr id="908" name="Google Shape;908;p50"/>
          <p:cNvSpPr txBox="1"/>
          <p:nvPr>
            <p:ph idx="4294967295" type="ctrTitle"/>
          </p:nvPr>
        </p:nvSpPr>
        <p:spPr>
          <a:xfrm>
            <a:off x="1246650" y="297300"/>
            <a:ext cx="6650700" cy="6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A Global Force Not To Be Reckoned With</a:t>
            </a:r>
            <a:endParaRPr sz="3200"/>
          </a:p>
        </p:txBody>
      </p:sp>
      <p:sp>
        <p:nvSpPr>
          <p:cNvPr id="909" name="Google Shape;909;p50"/>
          <p:cNvSpPr txBox="1"/>
          <p:nvPr/>
        </p:nvSpPr>
        <p:spPr>
          <a:xfrm>
            <a:off x="3909150" y="4668825"/>
            <a:ext cx="132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Maven Pro"/>
                <a:ea typeface="Maven Pro"/>
                <a:cs typeface="Maven Pro"/>
                <a:sym typeface="Maven Pro"/>
                <a:hlinkClick r:id="rId4"/>
              </a:rPr>
              <a:t>URL Link</a:t>
            </a:r>
            <a:endParaRPr sz="1100">
              <a:solidFill>
                <a:srgbClr val="FFFFFF"/>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sp>
        <p:nvSpPr>
          <p:cNvPr id="914" name="Google Shape;914;p51"/>
          <p:cNvSpPr txBox="1"/>
          <p:nvPr>
            <p:ph idx="1" type="body"/>
          </p:nvPr>
        </p:nvSpPr>
        <p:spPr>
          <a:xfrm>
            <a:off x="390225" y="1665100"/>
            <a:ext cx="3534300" cy="2090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t>Fighting on the red corner offers a 17% higher chance of winning alone.</a:t>
            </a:r>
            <a:endParaRPr sz="1400"/>
          </a:p>
        </p:txBody>
      </p:sp>
      <p:sp>
        <p:nvSpPr>
          <p:cNvPr id="915" name="Google Shape;915;p51"/>
          <p:cNvSpPr txBox="1"/>
          <p:nvPr>
            <p:ph type="ctrTitle"/>
          </p:nvPr>
        </p:nvSpPr>
        <p:spPr>
          <a:xfrm>
            <a:off x="814125" y="1003525"/>
            <a:ext cx="26865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Results</a:t>
            </a:r>
            <a:endParaRPr sz="3500"/>
          </a:p>
        </p:txBody>
      </p:sp>
      <p:pic>
        <p:nvPicPr>
          <p:cNvPr id="916" name="Google Shape;916;p51"/>
          <p:cNvPicPr preferRelativeResize="0"/>
          <p:nvPr/>
        </p:nvPicPr>
        <p:blipFill>
          <a:blip r:embed="rId3">
            <a:alphaModFix/>
          </a:blip>
          <a:stretch>
            <a:fillRect/>
          </a:stretch>
        </p:blipFill>
        <p:spPr>
          <a:xfrm>
            <a:off x="4192800" y="152400"/>
            <a:ext cx="4485540"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25"/>
          <p:cNvPicPr preferRelativeResize="0"/>
          <p:nvPr/>
        </p:nvPicPr>
        <p:blipFill>
          <a:blip r:embed="rId3">
            <a:alphaModFix/>
          </a:blip>
          <a:stretch>
            <a:fillRect/>
          </a:stretch>
        </p:blipFill>
        <p:spPr>
          <a:xfrm>
            <a:off x="631875" y="328050"/>
            <a:ext cx="4653375" cy="3485675"/>
          </a:xfrm>
          <a:prstGeom prst="rect">
            <a:avLst/>
          </a:prstGeom>
          <a:noFill/>
          <a:ln cap="flat" cmpd="sng" w="9525">
            <a:solidFill>
              <a:schemeClr val="lt1"/>
            </a:solidFill>
            <a:prstDash val="dash"/>
            <a:round/>
            <a:headEnd len="sm" w="sm" type="none"/>
            <a:tailEnd len="sm" w="sm" type="none"/>
          </a:ln>
        </p:spPr>
      </p:pic>
      <p:sp>
        <p:nvSpPr>
          <p:cNvPr id="443" name="Google Shape;443;p25"/>
          <p:cNvSpPr txBox="1"/>
          <p:nvPr>
            <p:ph type="title"/>
          </p:nvPr>
        </p:nvSpPr>
        <p:spPr>
          <a:xfrm>
            <a:off x="3592725" y="3492000"/>
            <a:ext cx="5163600" cy="1321200"/>
          </a:xfrm>
          <a:prstGeom prst="rect">
            <a:avLst/>
          </a:prstGeom>
          <a:solidFill>
            <a:srgbClr val="000000"/>
          </a:solidFill>
          <a:ln cap="flat" cmpd="sng" w="9525">
            <a:solidFill>
              <a:srgbClr val="FFFFFF"/>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300"/>
              <a:t>Ladies and Gentlemen</a:t>
            </a:r>
            <a:endParaRPr sz="2300"/>
          </a:p>
          <a:p>
            <a:pPr indent="0" lvl="0" marL="0" rtl="0" algn="ctr">
              <a:spcBef>
                <a:spcPts val="0"/>
              </a:spcBef>
              <a:spcAft>
                <a:spcPts val="0"/>
              </a:spcAft>
              <a:buNone/>
            </a:pPr>
            <a:r>
              <a:rPr lang="en" sz="4800"/>
              <a:t>IT’S TIMEEEEE!!!</a:t>
            </a:r>
            <a:endParaRPr sz="4800"/>
          </a:p>
        </p:txBody>
      </p:sp>
      <p:pic>
        <p:nvPicPr>
          <p:cNvPr id="444" name="Google Shape;444;p25"/>
          <p:cNvPicPr preferRelativeResize="0"/>
          <p:nvPr/>
        </p:nvPicPr>
        <p:blipFill>
          <a:blip r:embed="rId4">
            <a:alphaModFix/>
          </a:blip>
          <a:stretch>
            <a:fillRect/>
          </a:stretch>
        </p:blipFill>
        <p:spPr>
          <a:xfrm>
            <a:off x="5093725" y="975724"/>
            <a:ext cx="3548475" cy="1996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0" name="Shape 920"/>
        <p:cNvGrpSpPr/>
        <p:nvPr/>
      </p:nvGrpSpPr>
      <p:grpSpPr>
        <a:xfrm>
          <a:off x="0" y="0"/>
          <a:ext cx="0" cy="0"/>
          <a:chOff x="0" y="0"/>
          <a:chExt cx="0" cy="0"/>
        </a:xfrm>
      </p:grpSpPr>
      <p:sp>
        <p:nvSpPr>
          <p:cNvPr id="921" name="Google Shape;921;p52"/>
          <p:cNvSpPr txBox="1"/>
          <p:nvPr>
            <p:ph type="ctrTitle"/>
          </p:nvPr>
        </p:nvSpPr>
        <p:spPr>
          <a:xfrm>
            <a:off x="530625" y="490525"/>
            <a:ext cx="3708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Top 25 Features</a:t>
            </a:r>
            <a:endParaRPr sz="3500"/>
          </a:p>
        </p:txBody>
      </p:sp>
      <p:pic>
        <p:nvPicPr>
          <p:cNvPr id="922" name="Google Shape;922;p52"/>
          <p:cNvPicPr preferRelativeResize="0"/>
          <p:nvPr/>
        </p:nvPicPr>
        <p:blipFill>
          <a:blip r:embed="rId3">
            <a:alphaModFix/>
          </a:blip>
          <a:stretch>
            <a:fillRect/>
          </a:stretch>
        </p:blipFill>
        <p:spPr>
          <a:xfrm>
            <a:off x="1426800" y="1068325"/>
            <a:ext cx="6290399" cy="39134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53"/>
          <p:cNvSpPr txBox="1"/>
          <p:nvPr>
            <p:ph type="ctrTitle"/>
          </p:nvPr>
        </p:nvSpPr>
        <p:spPr>
          <a:xfrm>
            <a:off x="530625" y="490525"/>
            <a:ext cx="3708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Top 10 Features</a:t>
            </a:r>
            <a:endParaRPr sz="3500"/>
          </a:p>
        </p:txBody>
      </p:sp>
      <p:pic>
        <p:nvPicPr>
          <p:cNvPr id="928" name="Google Shape;928;p53"/>
          <p:cNvPicPr preferRelativeResize="0"/>
          <p:nvPr/>
        </p:nvPicPr>
        <p:blipFill>
          <a:blip r:embed="rId3">
            <a:alphaModFix/>
          </a:blip>
          <a:stretch>
            <a:fillRect/>
          </a:stretch>
        </p:blipFill>
        <p:spPr>
          <a:xfrm>
            <a:off x="2238875" y="1068325"/>
            <a:ext cx="4666250" cy="3630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 name="Shape 932"/>
        <p:cNvGrpSpPr/>
        <p:nvPr/>
      </p:nvGrpSpPr>
      <p:grpSpPr>
        <a:xfrm>
          <a:off x="0" y="0"/>
          <a:ext cx="0" cy="0"/>
          <a:chOff x="0" y="0"/>
          <a:chExt cx="0" cy="0"/>
        </a:xfrm>
      </p:grpSpPr>
      <p:sp>
        <p:nvSpPr>
          <p:cNvPr id="933" name="Google Shape;933;p54"/>
          <p:cNvSpPr txBox="1"/>
          <p:nvPr>
            <p:ph type="ctrTitle"/>
          </p:nvPr>
        </p:nvSpPr>
        <p:spPr>
          <a:xfrm>
            <a:off x="530625" y="490525"/>
            <a:ext cx="3708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Top 5 Features</a:t>
            </a:r>
            <a:endParaRPr sz="3500"/>
          </a:p>
        </p:txBody>
      </p:sp>
      <p:pic>
        <p:nvPicPr>
          <p:cNvPr id="934" name="Google Shape;934;p54"/>
          <p:cNvPicPr preferRelativeResize="0"/>
          <p:nvPr/>
        </p:nvPicPr>
        <p:blipFill>
          <a:blip r:embed="rId3">
            <a:alphaModFix/>
          </a:blip>
          <a:stretch>
            <a:fillRect/>
          </a:stretch>
        </p:blipFill>
        <p:spPr>
          <a:xfrm>
            <a:off x="152400" y="1484513"/>
            <a:ext cx="8839201" cy="21744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5"/>
          <p:cNvSpPr txBox="1"/>
          <p:nvPr>
            <p:ph idx="1" type="body"/>
          </p:nvPr>
        </p:nvSpPr>
        <p:spPr>
          <a:xfrm>
            <a:off x="187775" y="989475"/>
            <a:ext cx="5158800" cy="3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 What are the top 5 fighter metrics that contribute to winning a UFC match?</a:t>
            </a:r>
            <a:endParaRPr b="1"/>
          </a:p>
          <a:p>
            <a:pPr indent="-292100" lvl="0" marL="457200" rtl="0" algn="l">
              <a:lnSpc>
                <a:spcPct val="163636"/>
              </a:lnSpc>
              <a:spcBef>
                <a:spcPts val="1600"/>
              </a:spcBef>
              <a:spcAft>
                <a:spcPts val="0"/>
              </a:spcAft>
              <a:buClr>
                <a:srgbClr val="FFFFFF"/>
              </a:buClr>
              <a:buSzPts val="1000"/>
              <a:buAutoNum type="arabicPeriod"/>
            </a:pPr>
            <a:r>
              <a:rPr b="1" lang="en">
                <a:solidFill>
                  <a:srgbClr val="FFFFFF"/>
                </a:solidFill>
              </a:rPr>
              <a:t>Average number of knockdowns</a:t>
            </a:r>
            <a:r>
              <a:rPr lang="en">
                <a:solidFill>
                  <a:srgbClr val="FFFFFF"/>
                </a:solidFill>
              </a:rPr>
              <a:t> per fight</a:t>
            </a:r>
            <a:endParaRPr>
              <a:solidFill>
                <a:srgbClr val="FFFFFF"/>
              </a:solidFill>
            </a:endParaRPr>
          </a:p>
          <a:p>
            <a:pPr indent="-292100" lvl="0" marL="457200" rtl="0" algn="l">
              <a:lnSpc>
                <a:spcPct val="163636"/>
              </a:lnSpc>
              <a:spcBef>
                <a:spcPts val="0"/>
              </a:spcBef>
              <a:spcAft>
                <a:spcPts val="0"/>
              </a:spcAft>
              <a:buClr>
                <a:srgbClr val="FFFFFF"/>
              </a:buClr>
              <a:buSzPts val="1000"/>
              <a:buAutoNum type="arabicPeriod"/>
            </a:pPr>
            <a:r>
              <a:rPr b="1" lang="en">
                <a:solidFill>
                  <a:srgbClr val="FFFFFF"/>
                </a:solidFill>
              </a:rPr>
              <a:t>Significant strikes </a:t>
            </a:r>
            <a:r>
              <a:rPr lang="en">
                <a:solidFill>
                  <a:srgbClr val="FFFFFF"/>
                </a:solidFill>
              </a:rPr>
              <a:t>per fight:  Strikes at a distance and power strikes in the clinch and on the ground</a:t>
            </a:r>
            <a:endParaRPr>
              <a:solidFill>
                <a:srgbClr val="FFFFFF"/>
              </a:solidFill>
            </a:endParaRPr>
          </a:p>
          <a:p>
            <a:pPr indent="-292100" lvl="0" marL="457200" rtl="0" algn="l">
              <a:lnSpc>
                <a:spcPct val="163636"/>
              </a:lnSpc>
              <a:spcBef>
                <a:spcPts val="0"/>
              </a:spcBef>
              <a:spcAft>
                <a:spcPts val="0"/>
              </a:spcAft>
              <a:buClr>
                <a:srgbClr val="FFFFFF"/>
              </a:buClr>
              <a:buSzPts val="1000"/>
              <a:buAutoNum type="arabicPeriod"/>
            </a:pPr>
            <a:r>
              <a:rPr b="1" lang="en">
                <a:solidFill>
                  <a:srgbClr val="FFFFFF"/>
                </a:solidFill>
              </a:rPr>
              <a:t>Betting Odds:</a:t>
            </a:r>
            <a:r>
              <a:rPr lang="en">
                <a:solidFill>
                  <a:srgbClr val="FFFFFF"/>
                </a:solidFill>
              </a:rPr>
              <a:t>  Human probability statistic made by a leading betting company or odds compiler</a:t>
            </a:r>
            <a:endParaRPr>
              <a:solidFill>
                <a:srgbClr val="FFFFFF"/>
              </a:solidFill>
            </a:endParaRPr>
          </a:p>
          <a:p>
            <a:pPr indent="-292100" lvl="0" marL="457200" rtl="0" algn="l">
              <a:lnSpc>
                <a:spcPct val="163636"/>
              </a:lnSpc>
              <a:spcBef>
                <a:spcPts val="0"/>
              </a:spcBef>
              <a:spcAft>
                <a:spcPts val="0"/>
              </a:spcAft>
              <a:buClr>
                <a:srgbClr val="FFFFFF"/>
              </a:buClr>
              <a:buSzPts val="1000"/>
              <a:buAutoNum type="arabicPeriod"/>
            </a:pPr>
            <a:r>
              <a:rPr b="1" lang="en">
                <a:solidFill>
                  <a:srgbClr val="FFFFFF"/>
                </a:solidFill>
              </a:rPr>
              <a:t>Payout:</a:t>
            </a:r>
            <a:r>
              <a:rPr lang="en">
                <a:solidFill>
                  <a:srgbClr val="FFFFFF"/>
                </a:solidFill>
              </a:rPr>
              <a:t>  The fighter that has the established higher financial incentive or payout for winning </a:t>
            </a:r>
            <a:endParaRPr>
              <a:solidFill>
                <a:srgbClr val="FFFFFF"/>
              </a:solidFill>
            </a:endParaRPr>
          </a:p>
          <a:p>
            <a:pPr indent="-292100" lvl="0" marL="457200" rtl="0" algn="l">
              <a:lnSpc>
                <a:spcPct val="163636"/>
              </a:lnSpc>
              <a:spcBef>
                <a:spcPts val="0"/>
              </a:spcBef>
              <a:spcAft>
                <a:spcPts val="0"/>
              </a:spcAft>
              <a:buSzPts val="1000"/>
              <a:buAutoNum type="arabicPeriod"/>
            </a:pPr>
            <a:r>
              <a:rPr b="1" lang="en">
                <a:solidFill>
                  <a:srgbClr val="FFFFFF"/>
                </a:solidFill>
              </a:rPr>
              <a:t>Average number of guard passes in a fight: </a:t>
            </a:r>
            <a:r>
              <a:rPr lang="en">
                <a:solidFill>
                  <a:srgbClr val="FFFFFF"/>
                </a:solidFill>
              </a:rPr>
              <a:t> On the ground which the fighter that has a statistically better chance at entering a more dominant position (normally accomplished using wrestling or brazilian jiu jitsu techniques)</a:t>
            </a:r>
            <a:endParaRPr/>
          </a:p>
        </p:txBody>
      </p:sp>
      <p:sp>
        <p:nvSpPr>
          <p:cNvPr id="940" name="Google Shape;940;p5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Results I</a:t>
            </a:r>
            <a:endParaRPr sz="3200"/>
          </a:p>
        </p:txBody>
      </p:sp>
      <p:pic>
        <p:nvPicPr>
          <p:cNvPr id="941" name="Google Shape;941;p55"/>
          <p:cNvPicPr preferRelativeResize="0"/>
          <p:nvPr/>
        </p:nvPicPr>
        <p:blipFill>
          <a:blip r:embed="rId3">
            <a:alphaModFix/>
          </a:blip>
          <a:stretch>
            <a:fillRect/>
          </a:stretch>
        </p:blipFill>
        <p:spPr>
          <a:xfrm>
            <a:off x="5190575" y="1970425"/>
            <a:ext cx="3799399" cy="1994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56"/>
          <p:cNvSpPr txBox="1"/>
          <p:nvPr>
            <p:ph idx="1" type="body"/>
          </p:nvPr>
        </p:nvSpPr>
        <p:spPr>
          <a:xfrm>
            <a:off x="329225" y="976600"/>
            <a:ext cx="7956900" cy="3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a:t>
            </a:r>
            <a:r>
              <a:rPr b="1" lang="en" sz="1400"/>
              <a:t> </a:t>
            </a:r>
            <a:r>
              <a:rPr b="1" lang="en"/>
              <a:t>Which of the fighter metrics carry more weight than the others?</a:t>
            </a:r>
            <a:endParaRPr b="1"/>
          </a:p>
          <a:p>
            <a:pPr indent="0" lvl="0" marL="457200" rtl="0" algn="l">
              <a:lnSpc>
                <a:spcPct val="150000"/>
              </a:lnSpc>
              <a:spcBef>
                <a:spcPts val="1600"/>
              </a:spcBef>
              <a:spcAft>
                <a:spcPts val="0"/>
              </a:spcAft>
              <a:buNone/>
            </a:pPr>
            <a:r>
              <a:rPr lang="en"/>
              <a:t>S</a:t>
            </a:r>
            <a:r>
              <a:rPr lang="en"/>
              <a:t>ignificant strikes landed per fight</a:t>
            </a:r>
            <a:endParaRPr/>
          </a:p>
          <a:p>
            <a:pPr indent="0" lvl="0" marL="0" rtl="0" algn="l">
              <a:lnSpc>
                <a:spcPct val="150000"/>
              </a:lnSpc>
              <a:spcBef>
                <a:spcPts val="1600"/>
              </a:spcBef>
              <a:spcAft>
                <a:spcPts val="0"/>
              </a:spcAft>
              <a:buNone/>
            </a:pPr>
            <a:r>
              <a:rPr b="1" lang="en"/>
              <a:t>3. How much do biometric physical factors, i.e. age, height and weight, affect the outcome of the match?</a:t>
            </a:r>
            <a:endParaRPr b="1"/>
          </a:p>
          <a:p>
            <a:pPr indent="0" lvl="0" marL="457200" rtl="0" algn="l">
              <a:spcBef>
                <a:spcPts val="1600"/>
              </a:spcBef>
              <a:spcAft>
                <a:spcPts val="0"/>
              </a:spcAft>
              <a:buNone/>
            </a:pPr>
            <a:r>
              <a:rPr lang="en"/>
              <a:t>Reach is the most important biometric factor</a:t>
            </a:r>
            <a:endParaRPr/>
          </a:p>
          <a:p>
            <a:pPr indent="0" lvl="0" marL="0" rtl="0" algn="l">
              <a:spcBef>
                <a:spcPts val="1600"/>
              </a:spcBef>
              <a:spcAft>
                <a:spcPts val="0"/>
              </a:spcAft>
              <a:buNone/>
            </a:pPr>
            <a:r>
              <a:rPr b="1" lang="en"/>
              <a:t>4. Does having a higher rank predict the outcome?</a:t>
            </a:r>
            <a:endParaRPr b="1"/>
          </a:p>
          <a:p>
            <a:pPr indent="0" lvl="0" marL="457200" rtl="0" algn="l">
              <a:spcBef>
                <a:spcPts val="1600"/>
              </a:spcBef>
              <a:spcAft>
                <a:spcPts val="0"/>
              </a:spcAft>
              <a:buNone/>
            </a:pPr>
            <a:r>
              <a:rPr lang="en"/>
              <a:t>Not necessarily</a:t>
            </a:r>
            <a:endParaRPr/>
          </a:p>
          <a:p>
            <a:pPr indent="0" lvl="0" marL="0" rtl="0" algn="l">
              <a:spcBef>
                <a:spcPts val="1600"/>
              </a:spcBef>
              <a:spcAft>
                <a:spcPts val="0"/>
              </a:spcAft>
              <a:buNone/>
            </a:pPr>
            <a:r>
              <a:rPr b="1" lang="en"/>
              <a:t>5. Do the number of win streaks necessarily predict a higher chance of winning?</a:t>
            </a:r>
            <a:endParaRPr b="1"/>
          </a:p>
          <a:p>
            <a:pPr indent="0" lvl="0" marL="457200" rtl="0" algn="l">
              <a:spcBef>
                <a:spcPts val="1600"/>
              </a:spcBef>
              <a:spcAft>
                <a:spcPts val="0"/>
              </a:spcAft>
              <a:buNone/>
            </a:pPr>
            <a:r>
              <a:rPr lang="en"/>
              <a:t>No they do not</a:t>
            </a:r>
            <a:endParaRPr/>
          </a:p>
          <a:p>
            <a:pPr indent="0" lvl="0" marL="0" rtl="0" algn="l">
              <a:spcBef>
                <a:spcPts val="1600"/>
              </a:spcBef>
              <a:spcAft>
                <a:spcPts val="1600"/>
              </a:spcAft>
              <a:buNone/>
            </a:pPr>
            <a:r>
              <a:t/>
            </a:r>
            <a:endParaRPr/>
          </a:p>
        </p:txBody>
      </p:sp>
      <p:sp>
        <p:nvSpPr>
          <p:cNvPr id="947" name="Google Shape;947;p56"/>
          <p:cNvSpPr txBox="1"/>
          <p:nvPr>
            <p:ph type="ctrTitle"/>
          </p:nvPr>
        </p:nvSpPr>
        <p:spPr>
          <a:xfrm>
            <a:off x="605975" y="3988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Results II</a:t>
            </a:r>
            <a:endParaRPr sz="3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7"/>
          <p:cNvSpPr txBox="1"/>
          <p:nvPr>
            <p:ph idx="1" type="body"/>
          </p:nvPr>
        </p:nvSpPr>
        <p:spPr>
          <a:xfrm>
            <a:off x="235225" y="976600"/>
            <a:ext cx="7956900" cy="380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aven Pro"/>
              <a:buChar char="●"/>
            </a:pPr>
            <a:r>
              <a:rPr lang="en" sz="1600"/>
              <a:t>Test a wider variety of models</a:t>
            </a:r>
            <a:endParaRPr sz="1600"/>
          </a:p>
          <a:p>
            <a:pPr indent="-330200" lvl="1" marL="914400" rtl="0" algn="l">
              <a:spcBef>
                <a:spcPts val="0"/>
              </a:spcBef>
              <a:spcAft>
                <a:spcPts val="0"/>
              </a:spcAft>
              <a:buClr>
                <a:srgbClr val="000000"/>
              </a:buClr>
              <a:buSzPts val="1600"/>
              <a:buFont typeface="Arial"/>
              <a:buChar char="○"/>
            </a:pPr>
            <a:r>
              <a:rPr lang="en" sz="1600"/>
              <a:t>KNN</a:t>
            </a:r>
            <a:endParaRPr sz="1600"/>
          </a:p>
          <a:p>
            <a:pPr indent="-330200" lvl="1" marL="914400" rtl="0" algn="l">
              <a:spcBef>
                <a:spcPts val="0"/>
              </a:spcBef>
              <a:spcAft>
                <a:spcPts val="0"/>
              </a:spcAft>
              <a:buClr>
                <a:srgbClr val="000000"/>
              </a:buClr>
              <a:buSzPts val="1600"/>
              <a:buFont typeface="Arial"/>
              <a:buChar char="○"/>
            </a:pPr>
            <a:r>
              <a:rPr lang="en" sz="1600"/>
              <a:t> Decision Tree</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lt1"/>
              </a:buClr>
              <a:buSzPts val="1600"/>
              <a:buFont typeface="Maven Pro"/>
              <a:buChar char="●"/>
            </a:pPr>
            <a:r>
              <a:rPr lang="en" sz="1600"/>
              <a:t>Test variable correlations to betting payouts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lt1"/>
              </a:buClr>
              <a:buSzPts val="1600"/>
              <a:buFont typeface="Maven Pro"/>
              <a:buChar char="●"/>
            </a:pPr>
            <a:r>
              <a:rPr lang="en" sz="1600"/>
              <a:t>Create a fighter database in order to compare potential future matchups</a:t>
            </a:r>
            <a:endParaRPr sz="1600"/>
          </a:p>
          <a:p>
            <a:pPr indent="-330200" lvl="1" marL="914400" rtl="0" algn="l">
              <a:spcBef>
                <a:spcPts val="0"/>
              </a:spcBef>
              <a:spcAft>
                <a:spcPts val="0"/>
              </a:spcAft>
              <a:buClr>
                <a:srgbClr val="000000"/>
              </a:buClr>
              <a:buSzPts val="1600"/>
              <a:buFont typeface="Arial"/>
              <a:buChar char="○"/>
            </a:pPr>
            <a:r>
              <a:rPr lang="en" sz="1600"/>
              <a:t>Store data in JSON structure</a:t>
            </a:r>
            <a:endParaRPr sz="1600"/>
          </a:p>
          <a:p>
            <a:pPr indent="0" lvl="0" marL="0" rtl="0" algn="l">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953" name="Google Shape;953;p57"/>
          <p:cNvSpPr txBox="1"/>
          <p:nvPr>
            <p:ph type="ctrTitle"/>
          </p:nvPr>
        </p:nvSpPr>
        <p:spPr>
          <a:xfrm>
            <a:off x="605975" y="398800"/>
            <a:ext cx="8217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Future Analysis &amp; What we would do differently  </a:t>
            </a: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8"/>
          <p:cNvSpPr txBox="1"/>
          <p:nvPr>
            <p:ph idx="4294967295" type="title"/>
          </p:nvPr>
        </p:nvSpPr>
        <p:spPr>
          <a:xfrm>
            <a:off x="4596800" y="920050"/>
            <a:ext cx="3849300" cy="11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WHO WILL WIN?</a:t>
            </a:r>
            <a:endParaRPr sz="4700"/>
          </a:p>
        </p:txBody>
      </p:sp>
      <p:pic>
        <p:nvPicPr>
          <p:cNvPr id="959" name="Google Shape;959;p58"/>
          <p:cNvPicPr preferRelativeResize="0"/>
          <p:nvPr/>
        </p:nvPicPr>
        <p:blipFill>
          <a:blip r:embed="rId3">
            <a:alphaModFix/>
          </a:blip>
          <a:stretch>
            <a:fillRect/>
          </a:stretch>
        </p:blipFill>
        <p:spPr>
          <a:xfrm>
            <a:off x="984142" y="236750"/>
            <a:ext cx="3251658" cy="4670001"/>
          </a:xfrm>
          <a:prstGeom prst="rect">
            <a:avLst/>
          </a:prstGeom>
          <a:noFill/>
          <a:ln>
            <a:noFill/>
          </a:ln>
        </p:spPr>
      </p:pic>
      <p:sp>
        <p:nvSpPr>
          <p:cNvPr id="960" name="Google Shape;960;p58"/>
          <p:cNvSpPr txBox="1"/>
          <p:nvPr/>
        </p:nvSpPr>
        <p:spPr>
          <a:xfrm>
            <a:off x="2042075" y="4299300"/>
            <a:ext cx="1098900" cy="6156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April 13</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FFFF"/>
                </a:solidFill>
                <a:latin typeface="Maven Pro"/>
                <a:ea typeface="Maven Pro"/>
                <a:cs typeface="Maven Pro"/>
                <a:sym typeface="Maven Pro"/>
              </a:rPr>
              <a:t>TUESDAY</a:t>
            </a:r>
            <a:endParaRPr>
              <a:solidFill>
                <a:srgbClr val="FFFFFF"/>
              </a:solidFill>
              <a:latin typeface="Maven Pro"/>
              <a:ea typeface="Maven Pro"/>
              <a:cs typeface="Maven Pro"/>
              <a:sym typeface="Maven Pro"/>
            </a:endParaRPr>
          </a:p>
        </p:txBody>
      </p:sp>
      <p:sp>
        <p:nvSpPr>
          <p:cNvPr id="961" name="Google Shape;961;p58"/>
          <p:cNvSpPr txBox="1"/>
          <p:nvPr/>
        </p:nvSpPr>
        <p:spPr>
          <a:xfrm>
            <a:off x="1240700" y="1798025"/>
            <a:ext cx="1306200" cy="554100"/>
          </a:xfrm>
          <a:prstGeom prst="rect">
            <a:avLst/>
          </a:prstGeom>
          <a:solidFill>
            <a:srgbClr val="6666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Condensed"/>
                <a:ea typeface="Roboto Condensed"/>
                <a:cs typeface="Roboto Condensed"/>
                <a:sym typeface="Roboto Condensed"/>
              </a:rPr>
              <a:t>DIMAS</a:t>
            </a:r>
            <a:endParaRPr sz="12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 sz="1200">
                <a:solidFill>
                  <a:srgbClr val="FFFFFF"/>
                </a:solidFill>
                <a:latin typeface="Roboto Condensed"/>
                <a:ea typeface="Roboto Condensed"/>
                <a:cs typeface="Roboto Condensed"/>
                <a:sym typeface="Roboto Condensed"/>
              </a:rPr>
              <a:t>TORRES LLORCA</a:t>
            </a:r>
            <a:endParaRPr sz="1200">
              <a:solidFill>
                <a:srgbClr val="FFFFFF"/>
              </a:solidFill>
              <a:latin typeface="Roboto Condensed"/>
              <a:ea typeface="Roboto Condensed"/>
              <a:cs typeface="Roboto Condensed"/>
              <a:sym typeface="Roboto Condensed"/>
            </a:endParaRPr>
          </a:p>
        </p:txBody>
      </p:sp>
      <p:sp>
        <p:nvSpPr>
          <p:cNvPr id="962" name="Google Shape;962;p58"/>
          <p:cNvSpPr txBox="1"/>
          <p:nvPr/>
        </p:nvSpPr>
        <p:spPr>
          <a:xfrm>
            <a:off x="2546900" y="839275"/>
            <a:ext cx="1542300" cy="384900"/>
          </a:xfrm>
          <a:prstGeom prst="rect">
            <a:avLst/>
          </a:prstGeom>
          <a:solidFill>
            <a:srgbClr val="6666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Roboto Condensed"/>
                <a:ea typeface="Roboto Condensed"/>
                <a:cs typeface="Roboto Condensed"/>
                <a:sym typeface="Roboto Condensed"/>
              </a:rPr>
              <a:t>GONZALO GARCIA</a:t>
            </a:r>
            <a:endParaRPr sz="1300">
              <a:solidFill>
                <a:srgbClr val="FFFFFF"/>
              </a:solidFill>
              <a:latin typeface="Roboto Condensed"/>
              <a:ea typeface="Roboto Condensed"/>
              <a:cs typeface="Roboto Condensed"/>
              <a:sym typeface="Roboto Condensed"/>
            </a:endParaRPr>
          </a:p>
        </p:txBody>
      </p:sp>
      <p:sp>
        <p:nvSpPr>
          <p:cNvPr id="963" name="Google Shape;963;p58"/>
          <p:cNvSpPr txBox="1"/>
          <p:nvPr/>
        </p:nvSpPr>
        <p:spPr>
          <a:xfrm>
            <a:off x="1320600" y="3864975"/>
            <a:ext cx="1440300" cy="384900"/>
          </a:xfrm>
          <a:prstGeom prst="rect">
            <a:avLst/>
          </a:prstGeom>
          <a:solidFill>
            <a:srgbClr val="6666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Roboto Condensed"/>
                <a:ea typeface="Roboto Condensed"/>
                <a:cs typeface="Roboto Condensed"/>
                <a:sym typeface="Roboto Condensed"/>
              </a:rPr>
              <a:t>JOSH FARMER</a:t>
            </a:r>
            <a:endParaRPr sz="1300">
              <a:solidFill>
                <a:srgbClr val="FFFFFF"/>
              </a:solidFill>
              <a:latin typeface="Roboto Condensed"/>
              <a:ea typeface="Roboto Condensed"/>
              <a:cs typeface="Roboto Condensed"/>
              <a:sym typeface="Roboto Condensed"/>
            </a:endParaRPr>
          </a:p>
        </p:txBody>
      </p:sp>
      <p:sp>
        <p:nvSpPr>
          <p:cNvPr id="964" name="Google Shape;964;p58"/>
          <p:cNvSpPr txBox="1"/>
          <p:nvPr/>
        </p:nvSpPr>
        <p:spPr>
          <a:xfrm>
            <a:off x="2827400" y="2816550"/>
            <a:ext cx="1098900" cy="554100"/>
          </a:xfrm>
          <a:prstGeom prst="rect">
            <a:avLst/>
          </a:prstGeom>
          <a:solidFill>
            <a:srgbClr val="6666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Condensed"/>
                <a:ea typeface="Roboto Condensed"/>
                <a:cs typeface="Roboto Condensed"/>
                <a:sym typeface="Roboto Condensed"/>
              </a:rPr>
              <a:t>TEJAS NANAWARE</a:t>
            </a:r>
            <a:endParaRPr sz="1200">
              <a:solidFill>
                <a:srgbClr val="FFFFFF"/>
              </a:solidFill>
              <a:latin typeface="Roboto Condensed"/>
              <a:ea typeface="Roboto Condensed"/>
              <a:cs typeface="Roboto Condensed"/>
              <a:sym typeface="Roboto Condensed"/>
            </a:endParaRPr>
          </a:p>
        </p:txBody>
      </p:sp>
      <p:sp>
        <p:nvSpPr>
          <p:cNvPr id="965" name="Google Shape;965;p58"/>
          <p:cNvSpPr txBox="1"/>
          <p:nvPr>
            <p:ph idx="4294967295" type="title"/>
          </p:nvPr>
        </p:nvSpPr>
        <p:spPr>
          <a:xfrm>
            <a:off x="4133300" y="1695150"/>
            <a:ext cx="4776300" cy="11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PLACE YOUR BETS!</a:t>
            </a:r>
            <a:endParaRPr sz="4700"/>
          </a:p>
        </p:txBody>
      </p:sp>
      <p:sp>
        <p:nvSpPr>
          <p:cNvPr id="966" name="Google Shape;966;p58"/>
          <p:cNvSpPr txBox="1"/>
          <p:nvPr/>
        </p:nvSpPr>
        <p:spPr>
          <a:xfrm>
            <a:off x="4448050" y="3802200"/>
            <a:ext cx="4492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FFFFFF"/>
                </a:solidFill>
                <a:latin typeface="Maven Pro"/>
                <a:ea typeface="Maven Pro"/>
                <a:cs typeface="Maven Pro"/>
                <a:sym typeface="Maven Pro"/>
              </a:rPr>
              <a:t>Disclaimer: </a:t>
            </a:r>
            <a:endParaRPr i="1" sz="1100">
              <a:solidFill>
                <a:srgbClr val="FFFFFF"/>
              </a:solidFill>
              <a:latin typeface="Maven Pro"/>
              <a:ea typeface="Maven Pro"/>
              <a:cs typeface="Maven Pro"/>
              <a:sym typeface="Maven Pro"/>
            </a:endParaRPr>
          </a:p>
          <a:p>
            <a:pPr indent="0" lvl="0" marL="0" rtl="0" algn="ctr">
              <a:spcBef>
                <a:spcPts val="0"/>
              </a:spcBef>
              <a:spcAft>
                <a:spcPts val="0"/>
              </a:spcAft>
              <a:buNone/>
            </a:pPr>
            <a:r>
              <a:rPr i="1" lang="en" sz="1100">
                <a:solidFill>
                  <a:srgbClr val="FFFFFF"/>
                </a:solidFill>
                <a:latin typeface="Maven Pro"/>
                <a:ea typeface="Maven Pro"/>
                <a:cs typeface="Maven Pro"/>
                <a:sym typeface="Maven Pro"/>
              </a:rPr>
              <a:t>This analysis is for academic purposes only and it is not intended to be used to make any sort of betting or gambling decisions. </a:t>
            </a:r>
            <a:endParaRPr i="1" sz="1100">
              <a:solidFill>
                <a:srgbClr val="FFFFFF"/>
              </a:solidFill>
              <a:latin typeface="Maven Pro"/>
              <a:ea typeface="Maven Pro"/>
              <a:cs typeface="Maven Pro"/>
              <a:sym typeface="Maven Pro"/>
            </a:endParaRPr>
          </a:p>
        </p:txBody>
      </p:sp>
      <p:pic>
        <p:nvPicPr>
          <p:cNvPr id="967" name="Google Shape;967;p58"/>
          <p:cNvPicPr preferRelativeResize="0"/>
          <p:nvPr/>
        </p:nvPicPr>
        <p:blipFill>
          <a:blip r:embed="rId4">
            <a:alphaModFix/>
          </a:blip>
          <a:stretch>
            <a:fillRect/>
          </a:stretch>
        </p:blipFill>
        <p:spPr>
          <a:xfrm>
            <a:off x="4275350" y="2576150"/>
            <a:ext cx="4664900" cy="1121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59"/>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
              <a:t> </a:t>
            </a:r>
            <a:r>
              <a:rPr lang="en" u="sng">
                <a:solidFill>
                  <a:schemeClr val="hlink"/>
                </a:solidFill>
                <a:hlinkClick r:id="rId3"/>
              </a:rPr>
              <a:t>Poll: Best Base?</a:t>
            </a:r>
            <a:endParaRPr/>
          </a:p>
          <a:p>
            <a:pPr indent="-292100" lvl="0" marL="457200" rtl="0" algn="l">
              <a:spcBef>
                <a:spcPts val="0"/>
              </a:spcBef>
              <a:spcAft>
                <a:spcPts val="0"/>
              </a:spcAft>
              <a:buSzPts val="1000"/>
              <a:buAutoNum type="arabicPeriod"/>
            </a:pPr>
            <a:r>
              <a:rPr lang="en" u="sng">
                <a:solidFill>
                  <a:schemeClr val="hlink"/>
                </a:solidFill>
                <a:hlinkClick r:id="rId4"/>
              </a:rPr>
              <a:t>Folkstyle Wrestling Produces UFC Champions</a:t>
            </a:r>
            <a:r>
              <a:rPr lang="en"/>
              <a:t>.</a:t>
            </a:r>
            <a:endParaRPr/>
          </a:p>
          <a:p>
            <a:pPr indent="-292100" lvl="0" marL="457200" rtl="0" algn="l">
              <a:spcBef>
                <a:spcPts val="0"/>
              </a:spcBef>
              <a:spcAft>
                <a:spcPts val="0"/>
              </a:spcAft>
              <a:buSzPts val="1000"/>
              <a:buAutoNum type="arabicPeriod"/>
            </a:pPr>
            <a:r>
              <a:rPr lang="en" u="sng">
                <a:solidFill>
                  <a:schemeClr val="hlink"/>
                </a:solidFill>
                <a:hlinkClick r:id="rId5"/>
              </a:rPr>
              <a:t>ESPN MMA Base Viz</a:t>
            </a:r>
            <a:endParaRPr/>
          </a:p>
          <a:p>
            <a:pPr indent="0" lvl="0" marL="0" rtl="0" algn="l">
              <a:spcBef>
                <a:spcPts val="1600"/>
              </a:spcBef>
              <a:spcAft>
                <a:spcPts val="1600"/>
              </a:spcAft>
              <a:buNone/>
            </a:pPr>
            <a:r>
              <a:t/>
            </a:r>
            <a:endParaRPr/>
          </a:p>
        </p:txBody>
      </p:sp>
      <p:sp>
        <p:nvSpPr>
          <p:cNvPr id="973" name="Google Shape;973;p5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6"/>
          <p:cNvSpPr txBox="1"/>
          <p:nvPr/>
        </p:nvSpPr>
        <p:spPr>
          <a:xfrm>
            <a:off x="953425" y="1103975"/>
            <a:ext cx="3838800" cy="92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450" name="Google Shape;450;p26"/>
          <p:cNvPicPr preferRelativeResize="0"/>
          <p:nvPr/>
        </p:nvPicPr>
        <p:blipFill>
          <a:blip r:embed="rId3">
            <a:alphaModFix/>
          </a:blip>
          <a:stretch>
            <a:fillRect/>
          </a:stretch>
        </p:blipFill>
        <p:spPr>
          <a:xfrm>
            <a:off x="1404850" y="2527475"/>
            <a:ext cx="3387375" cy="2258244"/>
          </a:xfrm>
          <a:prstGeom prst="rect">
            <a:avLst/>
          </a:prstGeom>
          <a:noFill/>
          <a:ln>
            <a:noFill/>
          </a:ln>
        </p:spPr>
      </p:pic>
      <p:pic>
        <p:nvPicPr>
          <p:cNvPr id="451" name="Google Shape;451;p26"/>
          <p:cNvPicPr preferRelativeResize="0"/>
          <p:nvPr/>
        </p:nvPicPr>
        <p:blipFill>
          <a:blip r:embed="rId4">
            <a:alphaModFix/>
          </a:blip>
          <a:stretch>
            <a:fillRect/>
          </a:stretch>
        </p:blipFill>
        <p:spPr>
          <a:xfrm>
            <a:off x="185900" y="440450"/>
            <a:ext cx="3387377" cy="2255250"/>
          </a:xfrm>
          <a:prstGeom prst="rect">
            <a:avLst/>
          </a:prstGeom>
          <a:noFill/>
          <a:ln>
            <a:noFill/>
          </a:ln>
        </p:spPr>
      </p:pic>
      <p:pic>
        <p:nvPicPr>
          <p:cNvPr id="452" name="Google Shape;452;p26"/>
          <p:cNvPicPr preferRelativeResize="0"/>
          <p:nvPr/>
        </p:nvPicPr>
        <p:blipFill>
          <a:blip r:embed="rId5">
            <a:alphaModFix/>
          </a:blip>
          <a:stretch>
            <a:fillRect/>
          </a:stretch>
        </p:blipFill>
        <p:spPr>
          <a:xfrm>
            <a:off x="5291675" y="2345575"/>
            <a:ext cx="3531802" cy="2353949"/>
          </a:xfrm>
          <a:prstGeom prst="rect">
            <a:avLst/>
          </a:prstGeom>
          <a:noFill/>
          <a:ln>
            <a:noFill/>
          </a:ln>
        </p:spPr>
      </p:pic>
      <p:pic>
        <p:nvPicPr>
          <p:cNvPr id="453" name="Google Shape;453;p26"/>
          <p:cNvPicPr preferRelativeResize="0"/>
          <p:nvPr/>
        </p:nvPicPr>
        <p:blipFill>
          <a:blip r:embed="rId6">
            <a:alphaModFix/>
          </a:blip>
          <a:stretch>
            <a:fillRect/>
          </a:stretch>
        </p:blipFill>
        <p:spPr>
          <a:xfrm>
            <a:off x="4423625" y="252925"/>
            <a:ext cx="2424001" cy="2916777"/>
          </a:xfrm>
          <a:prstGeom prst="rect">
            <a:avLst/>
          </a:prstGeom>
          <a:noFill/>
          <a:ln>
            <a:noFill/>
          </a:ln>
        </p:spPr>
      </p:pic>
      <p:pic>
        <p:nvPicPr>
          <p:cNvPr id="454" name="Google Shape;454;p26"/>
          <p:cNvPicPr preferRelativeResize="0"/>
          <p:nvPr/>
        </p:nvPicPr>
        <p:blipFill>
          <a:blip r:embed="rId7">
            <a:alphaModFix/>
          </a:blip>
          <a:stretch>
            <a:fillRect/>
          </a:stretch>
        </p:blipFill>
        <p:spPr>
          <a:xfrm>
            <a:off x="6593475" y="1902150"/>
            <a:ext cx="928200" cy="793554"/>
          </a:xfrm>
          <a:prstGeom prst="rect">
            <a:avLst/>
          </a:prstGeom>
          <a:noFill/>
          <a:ln>
            <a:noFill/>
          </a:ln>
        </p:spPr>
      </p:pic>
      <p:pic>
        <p:nvPicPr>
          <p:cNvPr id="455" name="Google Shape;455;p26"/>
          <p:cNvPicPr preferRelativeResize="0"/>
          <p:nvPr/>
        </p:nvPicPr>
        <p:blipFill>
          <a:blip r:embed="rId7">
            <a:alphaModFix/>
          </a:blip>
          <a:stretch>
            <a:fillRect/>
          </a:stretch>
        </p:blipFill>
        <p:spPr>
          <a:xfrm>
            <a:off x="953425" y="2345575"/>
            <a:ext cx="928200" cy="7935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7"/>
          <p:cNvPicPr preferRelativeResize="0"/>
          <p:nvPr/>
        </p:nvPicPr>
        <p:blipFill>
          <a:blip r:embed="rId3">
            <a:alphaModFix amt="65000"/>
          </a:blip>
          <a:stretch>
            <a:fillRect/>
          </a:stretch>
        </p:blipFill>
        <p:spPr>
          <a:xfrm>
            <a:off x="0" y="0"/>
            <a:ext cx="4670649" cy="5234276"/>
          </a:xfrm>
          <a:prstGeom prst="rect">
            <a:avLst/>
          </a:prstGeom>
          <a:noFill/>
          <a:ln>
            <a:noFill/>
          </a:ln>
        </p:spPr>
      </p:pic>
      <p:pic>
        <p:nvPicPr>
          <p:cNvPr id="461" name="Google Shape;461;p27"/>
          <p:cNvPicPr preferRelativeResize="0"/>
          <p:nvPr/>
        </p:nvPicPr>
        <p:blipFill>
          <a:blip r:embed="rId3">
            <a:alphaModFix amt="65000"/>
          </a:blip>
          <a:stretch>
            <a:fillRect/>
          </a:stretch>
        </p:blipFill>
        <p:spPr>
          <a:xfrm flipH="1">
            <a:off x="4473351" y="0"/>
            <a:ext cx="4670649" cy="5234276"/>
          </a:xfrm>
          <a:prstGeom prst="rect">
            <a:avLst/>
          </a:prstGeom>
          <a:noFill/>
          <a:ln>
            <a:noFill/>
          </a:ln>
        </p:spPr>
      </p:pic>
      <p:pic>
        <p:nvPicPr>
          <p:cNvPr id="462" name="Google Shape;462;p27"/>
          <p:cNvPicPr preferRelativeResize="0"/>
          <p:nvPr/>
        </p:nvPicPr>
        <p:blipFill>
          <a:blip r:embed="rId4">
            <a:alphaModFix/>
          </a:blip>
          <a:stretch>
            <a:fillRect/>
          </a:stretch>
        </p:blipFill>
        <p:spPr>
          <a:xfrm>
            <a:off x="1237924" y="349012"/>
            <a:ext cx="6668150" cy="4445475"/>
          </a:xfrm>
          <a:prstGeom prst="rect">
            <a:avLst/>
          </a:prstGeom>
          <a:noFill/>
          <a:ln>
            <a:noFill/>
          </a:ln>
          <a:effectLst>
            <a:outerShdw blurRad="342900" rotWithShape="0" algn="bl" dir="5400000" dist="19050">
              <a:srgbClr val="000000">
                <a:alpha val="50000"/>
              </a:srgbClr>
            </a:outerShdw>
          </a:effectLst>
        </p:spPr>
      </p:pic>
      <p:sp>
        <p:nvSpPr>
          <p:cNvPr id="463" name="Google Shape;463;p27"/>
          <p:cNvSpPr txBox="1"/>
          <p:nvPr/>
        </p:nvSpPr>
        <p:spPr>
          <a:xfrm>
            <a:off x="3167700" y="2256150"/>
            <a:ext cx="2808600" cy="6312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Maven Pro"/>
                <a:ea typeface="Maven Pro"/>
                <a:cs typeface="Maven Pro"/>
                <a:sym typeface="Maven Pro"/>
              </a:rPr>
              <a:t>$155 billion</a:t>
            </a:r>
            <a:endParaRPr b="1" sz="29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28"/>
          <p:cNvPicPr preferRelativeResize="0"/>
          <p:nvPr/>
        </p:nvPicPr>
        <p:blipFill>
          <a:blip r:embed="rId3">
            <a:alphaModFix/>
          </a:blip>
          <a:stretch>
            <a:fillRect/>
          </a:stretch>
        </p:blipFill>
        <p:spPr>
          <a:xfrm>
            <a:off x="-51375" y="0"/>
            <a:ext cx="9246742" cy="5143500"/>
          </a:xfrm>
          <a:prstGeom prst="rect">
            <a:avLst/>
          </a:prstGeom>
          <a:noFill/>
          <a:ln>
            <a:noFill/>
          </a:ln>
        </p:spPr>
      </p:pic>
      <p:pic>
        <p:nvPicPr>
          <p:cNvPr id="469" name="Google Shape;469;p28"/>
          <p:cNvPicPr preferRelativeResize="0"/>
          <p:nvPr/>
        </p:nvPicPr>
        <p:blipFill>
          <a:blip r:embed="rId4">
            <a:alphaModFix/>
          </a:blip>
          <a:stretch>
            <a:fillRect/>
          </a:stretch>
        </p:blipFill>
        <p:spPr>
          <a:xfrm>
            <a:off x="3773004" y="1772771"/>
            <a:ext cx="1597975" cy="159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ppt_w</p:attrName>
                                        </p:attrNameLst>
                                      </p:cBhvr>
                                      <p:tavLst>
                                        <p:tav fmla="" tm="0">
                                          <p:val>
                                            <p:strVal val="0"/>
                                          </p:val>
                                        </p:tav>
                                        <p:tav fmla="" tm="100000">
                                          <p:val>
                                            <p:strVal val="#ppt_w"/>
                                          </p:val>
                                        </p:tav>
                                      </p:tavLst>
                                    </p:anim>
                                    <p:anim calcmode="lin" valueType="num">
                                      <p:cBhvr additive="base">
                                        <p:cTn dur="1000"/>
                                        <p:tgtEl>
                                          <p:spTgt spid="4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9"/>
          <p:cNvSpPr txBox="1"/>
          <p:nvPr>
            <p:ph idx="1" type="subTitle"/>
          </p:nvPr>
        </p:nvSpPr>
        <p:spPr>
          <a:xfrm>
            <a:off x="2911900" y="30120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quest to predict the </a:t>
            </a:r>
            <a:r>
              <a:rPr lang="en"/>
              <a:t>unknown</a:t>
            </a:r>
            <a:endParaRPr/>
          </a:p>
        </p:txBody>
      </p:sp>
      <p:sp>
        <p:nvSpPr>
          <p:cNvPr id="475" name="Google Shape;475;p29"/>
          <p:cNvSpPr txBox="1"/>
          <p:nvPr>
            <p:ph type="ctrTitle"/>
          </p:nvPr>
        </p:nvSpPr>
        <p:spPr>
          <a:xfrm>
            <a:off x="943950" y="1784838"/>
            <a:ext cx="7256100" cy="12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UFC Match Outcome Predictor </a:t>
            </a:r>
            <a:endParaRPr sz="4800"/>
          </a:p>
        </p:txBody>
      </p:sp>
      <p:sp>
        <p:nvSpPr>
          <p:cNvPr id="476" name="Google Shape;476;p29"/>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9"/>
          <p:cNvGrpSpPr/>
          <p:nvPr/>
        </p:nvGrpSpPr>
        <p:grpSpPr>
          <a:xfrm>
            <a:off x="6232314" y="3696331"/>
            <a:ext cx="121434" cy="1073147"/>
            <a:chOff x="6232314" y="3696331"/>
            <a:chExt cx="121434" cy="1073147"/>
          </a:xfrm>
        </p:grpSpPr>
        <p:sp>
          <p:nvSpPr>
            <p:cNvPr id="483" name="Google Shape;483;p29"/>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9"/>
          <p:cNvGrpSpPr/>
          <p:nvPr/>
        </p:nvGrpSpPr>
        <p:grpSpPr>
          <a:xfrm>
            <a:off x="6780548" y="337714"/>
            <a:ext cx="133252" cy="1952377"/>
            <a:chOff x="6780548" y="337714"/>
            <a:chExt cx="133252" cy="1952377"/>
          </a:xfrm>
        </p:grpSpPr>
        <p:sp>
          <p:nvSpPr>
            <p:cNvPr id="486" name="Google Shape;486;p2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9"/>
          <p:cNvGrpSpPr/>
          <p:nvPr/>
        </p:nvGrpSpPr>
        <p:grpSpPr>
          <a:xfrm>
            <a:off x="1608717" y="1280046"/>
            <a:ext cx="199237" cy="2828935"/>
            <a:chOff x="1608717" y="1280046"/>
            <a:chExt cx="199237" cy="2828935"/>
          </a:xfrm>
        </p:grpSpPr>
        <p:sp>
          <p:nvSpPr>
            <p:cNvPr id="489" name="Google Shape;489;p2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29"/>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9"/>
          <p:cNvGrpSpPr/>
          <p:nvPr/>
        </p:nvGrpSpPr>
        <p:grpSpPr>
          <a:xfrm>
            <a:off x="8008096" y="2108910"/>
            <a:ext cx="199001" cy="2139769"/>
            <a:chOff x="8008096" y="2108910"/>
            <a:chExt cx="199001" cy="2139769"/>
          </a:xfrm>
        </p:grpSpPr>
        <p:sp>
          <p:nvSpPr>
            <p:cNvPr id="495" name="Google Shape;495;p2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9"/>
          <p:cNvGrpSpPr/>
          <p:nvPr/>
        </p:nvGrpSpPr>
        <p:grpSpPr>
          <a:xfrm>
            <a:off x="4472500" y="3928605"/>
            <a:ext cx="199001" cy="867198"/>
            <a:chOff x="4475150" y="4052605"/>
            <a:chExt cx="199001" cy="867198"/>
          </a:xfrm>
        </p:grpSpPr>
        <p:sp>
          <p:nvSpPr>
            <p:cNvPr id="498" name="Google Shape;498;p29"/>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1" name="Google Shape;501;p29"/>
          <p:cNvPicPr preferRelativeResize="0"/>
          <p:nvPr/>
        </p:nvPicPr>
        <p:blipFill>
          <a:blip r:embed="rId3">
            <a:alphaModFix/>
          </a:blip>
          <a:stretch>
            <a:fillRect/>
          </a:stretch>
        </p:blipFill>
        <p:spPr>
          <a:xfrm>
            <a:off x="3481867" y="450637"/>
            <a:ext cx="2180258" cy="160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0"/>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30"/>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ph idx="1" type="body"/>
          </p:nvPr>
        </p:nvSpPr>
        <p:spPr>
          <a:xfrm>
            <a:off x="638550" y="989475"/>
            <a:ext cx="7866900" cy="37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The What, When &amp; Where of Winning</a:t>
            </a:r>
            <a:endParaRPr sz="1600"/>
          </a:p>
          <a:p>
            <a:pPr indent="0" lvl="0" marL="0" rtl="0" algn="l">
              <a:lnSpc>
                <a:spcPct val="100000"/>
              </a:lnSpc>
              <a:spcBef>
                <a:spcPts val="160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Just like fighters strive to win, we strive to harness the power of data science to help us win by answering complex questions.</a:t>
            </a:r>
            <a:endParaRPr sz="1600"/>
          </a:p>
          <a:p>
            <a:pPr indent="0" lvl="0" marL="457200" rtl="0" algn="l">
              <a:lnSpc>
                <a:spcPct val="100000"/>
              </a:lnSpc>
              <a:spcBef>
                <a:spcPts val="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Our quest is to explore if there is a way to </a:t>
            </a:r>
            <a:r>
              <a:rPr lang="en" sz="1600"/>
              <a:t>wrangle and distill </a:t>
            </a:r>
            <a:r>
              <a:rPr lang="en" sz="1600"/>
              <a:t>data such that we are able to determine the future outcome of UFC fights based on previously </a:t>
            </a:r>
            <a:r>
              <a:rPr lang="en" sz="1600"/>
              <a:t>fought bout data </a:t>
            </a:r>
            <a:r>
              <a:rPr lang="en" sz="1600"/>
              <a:t>metrics. </a:t>
            </a:r>
            <a:endParaRPr sz="1600"/>
          </a:p>
          <a:p>
            <a:pPr indent="0" lvl="0" marL="45720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513" name="Google Shape;513;p31"/>
          <p:cNvSpPr txBox="1"/>
          <p:nvPr>
            <p:ph type="ctrTitle"/>
          </p:nvPr>
        </p:nvSpPr>
        <p:spPr>
          <a:xfrm>
            <a:off x="59737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Quest for W’s</a:t>
            </a:r>
            <a:endParaRPr sz="3500"/>
          </a:p>
        </p:txBody>
      </p:sp>
      <p:pic>
        <p:nvPicPr>
          <p:cNvPr id="514" name="Google Shape;514;p31"/>
          <p:cNvPicPr preferRelativeResize="0"/>
          <p:nvPr/>
        </p:nvPicPr>
        <p:blipFill>
          <a:blip r:embed="rId3">
            <a:alphaModFix/>
          </a:blip>
          <a:stretch>
            <a:fillRect/>
          </a:stretch>
        </p:blipFill>
        <p:spPr>
          <a:xfrm>
            <a:off x="3433669" y="3445550"/>
            <a:ext cx="2276675" cy="143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